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21"/>
  </p:notesMasterIdLst>
  <p:sldIdLst>
    <p:sldId id="257" r:id="rId2"/>
    <p:sldId id="278" r:id="rId3"/>
    <p:sldId id="258" r:id="rId4"/>
    <p:sldId id="259" r:id="rId5"/>
    <p:sldId id="260" r:id="rId6"/>
    <p:sldId id="261" r:id="rId7"/>
    <p:sldId id="262" r:id="rId8"/>
    <p:sldId id="275" r:id="rId9"/>
    <p:sldId id="280" r:id="rId10"/>
    <p:sldId id="279" r:id="rId11"/>
    <p:sldId id="273" r:id="rId12"/>
    <p:sldId id="265" r:id="rId13"/>
    <p:sldId id="266" r:id="rId14"/>
    <p:sldId id="268" r:id="rId15"/>
    <p:sldId id="269" r:id="rId16"/>
    <p:sldId id="271" r:id="rId17"/>
    <p:sldId id="270" r:id="rId18"/>
    <p:sldId id="276"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D12FA4-BBAE-401A-A4B3-1208012E65D0}" v="11" dt="2023-05-09T21:13:07.057"/>
    <p1510:client id="{2548EDB3-2503-406A-87B4-417F488CFA2B}" v="49" dt="2023-05-09T21:16:00.815"/>
    <p1510:client id="{27205371-E9E8-4FA8-B1F0-72EA793BBF9C}" v="3" dt="2023-05-09T18:35:27.496"/>
    <p1510:client id="{2DD9EB0A-0390-4530-AB80-F00325DC16E3}" v="59" dt="2023-05-09T19:02:17.979"/>
    <p1510:client id="{3289DD08-6074-4725-999A-3A4958740497}" v="7" dt="2023-05-09T21:33:09.390"/>
    <p1510:client id="{496C69D4-5A26-4168-BF01-D64D2EC50EA3}" v="25" dt="2023-05-09T18:46:34.164"/>
    <p1510:client id="{5453F503-60BD-4123-ABEA-3E8C5BFF103F}" v="422" dt="2023-05-09T22:05:27.965"/>
    <p1510:client id="{61184C93-43DC-4F75-8324-1B6C48AC0D42}" v="42" dt="2023-05-09T19:11:05.079"/>
    <p1510:client id="{885C0BBE-8896-44F2-955F-E58B45469405}" v="1" dt="2023-05-09T18:38:11.227"/>
    <p1510:client id="{A6322A2A-A72B-48E2-B2F5-AB0287F6DD5C}" v="192" dt="2023-05-09T21:10:30.076"/>
    <p1510:client id="{D178907C-937B-463D-9D3C-945F28E74044}" v="5" dt="2023-05-09T21:19:51.018"/>
    <p1510:client id="{DEA1C4B5-149B-EDDD-3D5A-C9B67AB5213E}" v="12" dt="2023-05-09T19:43:39.575"/>
    <p1510:client id="{E675553B-AD66-40F8-811A-3AA00FE33AC8}" v="46" dt="2023-05-09T19:07:40.614"/>
    <p1510:client id="{EDC83FA8-4EB8-9C46-B540-E20A37959AFB}" v="304" dt="2023-05-09T21:04:15.436"/>
    <p1510:client id="{FD1BB457-EE26-49E3-A30A-8D0666289653}" v="83" dt="2023-05-09T19:23:22.5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0291" autoAdjust="0"/>
  </p:normalViewPr>
  <p:slideViewPr>
    <p:cSldViewPr snapToGrid="0">
      <p:cViewPr varScale="1">
        <p:scale>
          <a:sx n="66" d="100"/>
          <a:sy n="66" d="100"/>
        </p:scale>
        <p:origin x="227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ch, An G" userId="a4593ef2-b091-46cb-a698-dee7d3e00fa8" providerId="ADAL" clId="{84B8DE9A-C246-4654-9B2D-DFB30F9CBFEB}"/>
    <pc:docChg chg="custSel modSld">
      <pc:chgData name="Mach, An G" userId="a4593ef2-b091-46cb-a698-dee7d3e00fa8" providerId="ADAL" clId="{84B8DE9A-C246-4654-9B2D-DFB30F9CBFEB}" dt="2023-05-10T17:58:07.670" v="150" actId="20577"/>
      <pc:docMkLst>
        <pc:docMk/>
      </pc:docMkLst>
      <pc:sldChg chg="modNotesTx">
        <pc:chgData name="Mach, An G" userId="a4593ef2-b091-46cb-a698-dee7d3e00fa8" providerId="ADAL" clId="{84B8DE9A-C246-4654-9B2D-DFB30F9CBFEB}" dt="2023-05-10T16:55:53.418" v="22" actId="20577"/>
        <pc:sldMkLst>
          <pc:docMk/>
          <pc:sldMk cId="2525892711" sldId="259"/>
        </pc:sldMkLst>
      </pc:sldChg>
      <pc:sldChg chg="modNotesTx">
        <pc:chgData name="Mach, An G" userId="a4593ef2-b091-46cb-a698-dee7d3e00fa8" providerId="ADAL" clId="{84B8DE9A-C246-4654-9B2D-DFB30F9CBFEB}" dt="2023-05-10T17:09:52.092" v="148" actId="20577"/>
        <pc:sldMkLst>
          <pc:docMk/>
          <pc:sldMk cId="1228839811" sldId="260"/>
        </pc:sldMkLst>
      </pc:sldChg>
      <pc:sldChg chg="modSp mod">
        <pc:chgData name="Mach, An G" userId="a4593ef2-b091-46cb-a698-dee7d3e00fa8" providerId="ADAL" clId="{84B8DE9A-C246-4654-9B2D-DFB30F9CBFEB}" dt="2023-05-10T17:58:07.670" v="150" actId="20577"/>
        <pc:sldMkLst>
          <pc:docMk/>
          <pc:sldMk cId="2256590784" sldId="280"/>
        </pc:sldMkLst>
        <pc:spChg chg="mod">
          <ac:chgData name="Mach, An G" userId="a4593ef2-b091-46cb-a698-dee7d3e00fa8" providerId="ADAL" clId="{84B8DE9A-C246-4654-9B2D-DFB30F9CBFEB}" dt="2023-05-10T17:58:07.670" v="150" actId="20577"/>
          <ac:spMkLst>
            <pc:docMk/>
            <pc:sldMk cId="2256590784" sldId="280"/>
            <ac:spMk id="41" creationId="{CA179A9C-3CF6-AD7D-BB27-90607C8D6D5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F1E5CA-126D-4ABE-B4D8-4DBBB5128D37}" type="datetimeFigureOut">
              <a:rPr lang="en-US" smtClean="0"/>
              <a:t>5/10/2023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1D8EBE-3A87-4E58-91BC-C027298A9CDF}" type="slidenum">
              <a:rPr lang="en-US" smtClean="0"/>
              <a:t>‹#›</a:t>
            </a:fld>
            <a:endParaRPr lang="en-US"/>
          </a:p>
        </p:txBody>
      </p:sp>
    </p:spTree>
    <p:extLst>
      <p:ext uri="{BB962C8B-B14F-4D97-AF65-F5344CB8AC3E}">
        <p14:creationId xmlns:p14="http://schemas.microsoft.com/office/powerpoint/2010/main" val="635307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1D8EBE-3A87-4E58-91BC-C027298A9CDF}" type="slidenum">
              <a:rPr lang="en-US" smtClean="0"/>
              <a:t>3</a:t>
            </a:fld>
            <a:endParaRPr lang="en-US"/>
          </a:p>
        </p:txBody>
      </p:sp>
    </p:spTree>
    <p:extLst>
      <p:ext uri="{BB962C8B-B14F-4D97-AF65-F5344CB8AC3E}">
        <p14:creationId xmlns:p14="http://schemas.microsoft.com/office/powerpoint/2010/main" val="1995268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a:solidFill>
                  <a:srgbClr val="D1D5DB"/>
                </a:solidFill>
                <a:effectLst/>
                <a:latin typeface="Söhne"/>
              </a:rPr>
              <a:t>The analysis found that in June (month 6), airfare was considerably higher (above $400) for travel distances less than 1600 miles.</a:t>
            </a:r>
          </a:p>
          <a:p>
            <a:pPr marL="171450" indent="-171450">
              <a:buFont typeface="Arial" panose="020B0604020202020204" pitchFamily="34" charset="0"/>
              <a:buChar char="•"/>
            </a:pPr>
            <a:r>
              <a:rPr lang="en-US" b="0" i="0">
                <a:solidFill>
                  <a:srgbClr val="D1D5DB"/>
                </a:solidFill>
                <a:effectLst/>
                <a:latin typeface="Söhne"/>
              </a:rPr>
              <a:t>However, in November(month 11), the airfare was more affordable (ranging between $250 to $300) for travel distances more than 1600 miles.</a:t>
            </a:r>
          </a:p>
          <a:p>
            <a:pPr marL="171450" indent="-171450">
              <a:buFont typeface="Arial" panose="020B0604020202020204" pitchFamily="34" charset="0"/>
              <a:buChar char="•"/>
            </a:pPr>
            <a:r>
              <a:rPr lang="en-US" sz="2800" b="0" i="0">
                <a:solidFill>
                  <a:srgbClr val="D1D5DB"/>
                </a:solidFill>
                <a:effectLst/>
                <a:latin typeface="Söhne"/>
              </a:rPr>
              <a:t>Additionally, the trend line shows that as airfare (represented by the blue dotted line) decreases, there is an increase in travel distance (represented by the brown dotted line).</a:t>
            </a:r>
            <a:endParaRPr lang="en-US"/>
          </a:p>
        </p:txBody>
      </p:sp>
      <p:sp>
        <p:nvSpPr>
          <p:cNvPr id="4" name="Slide Number Placeholder 3"/>
          <p:cNvSpPr>
            <a:spLocks noGrp="1"/>
          </p:cNvSpPr>
          <p:nvPr>
            <p:ph type="sldNum" sz="quarter" idx="5"/>
          </p:nvPr>
        </p:nvSpPr>
        <p:spPr/>
        <p:txBody>
          <a:bodyPr/>
          <a:lstStyle/>
          <a:p>
            <a:fld id="{9A1D8EBE-3A87-4E58-91BC-C027298A9CDF}" type="slidenum">
              <a:rPr lang="en-US" smtClean="0"/>
              <a:t>15</a:t>
            </a:fld>
            <a:endParaRPr lang="en-US"/>
          </a:p>
        </p:txBody>
      </p:sp>
    </p:spTree>
    <p:extLst>
      <p:ext uri="{BB962C8B-B14F-4D97-AF65-F5344CB8AC3E}">
        <p14:creationId xmlns:p14="http://schemas.microsoft.com/office/powerpoint/2010/main" val="1186655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noFill/>
                <a:effectLst/>
                <a:latin typeface="Times New Roman" panose="02020603050405020304" pitchFamily="18" charset="0"/>
                <a:ea typeface="Times New Roman" panose="02020603050405020304" pitchFamily="18" charset="0"/>
              </a:rPr>
              <a:t>In August and September, the majority of destination airports experienced higher traffic.</a:t>
            </a:r>
          </a:p>
          <a:p>
            <a:pPr marL="171450" indent="-171450">
              <a:buFont typeface="Arial" panose="020B0604020202020204" pitchFamily="34" charset="0"/>
              <a:buChar char="•"/>
            </a:pPr>
            <a:r>
              <a:rPr lang="en-US" b="0" i="0">
                <a:solidFill>
                  <a:srgbClr val="D1D5DB"/>
                </a:solidFill>
                <a:effectLst/>
                <a:latin typeface="Söhne"/>
              </a:rPr>
              <a:t>It was observed that in April and November, the majority of destination airports experienced lower traffic.</a:t>
            </a:r>
            <a:endParaRPr lang="en-US"/>
          </a:p>
        </p:txBody>
      </p:sp>
      <p:sp>
        <p:nvSpPr>
          <p:cNvPr id="4" name="Slide Number Placeholder 3"/>
          <p:cNvSpPr>
            <a:spLocks noGrp="1"/>
          </p:cNvSpPr>
          <p:nvPr>
            <p:ph type="sldNum" sz="quarter" idx="5"/>
          </p:nvPr>
        </p:nvSpPr>
        <p:spPr/>
        <p:txBody>
          <a:bodyPr/>
          <a:lstStyle/>
          <a:p>
            <a:fld id="{9A1D8EBE-3A87-4E58-91BC-C027298A9CDF}" type="slidenum">
              <a:rPr lang="en-US" smtClean="0"/>
              <a:t>16</a:t>
            </a:fld>
            <a:endParaRPr lang="en-US"/>
          </a:p>
        </p:txBody>
      </p:sp>
    </p:spTree>
    <p:extLst>
      <p:ext uri="{BB962C8B-B14F-4D97-AF65-F5344CB8AC3E}">
        <p14:creationId xmlns:p14="http://schemas.microsoft.com/office/powerpoint/2010/main" val="42616625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a:effectLst/>
                <a:latin typeface="Söhne"/>
              </a:rPr>
              <a:t>The pie-chart indicates that the airline industry offers only 15% of basic economy tickets.</a:t>
            </a:r>
          </a:p>
          <a:p>
            <a:br>
              <a:rPr lang="en-US"/>
            </a:br>
            <a:endParaRPr lang="en-US"/>
          </a:p>
        </p:txBody>
      </p:sp>
      <p:sp>
        <p:nvSpPr>
          <p:cNvPr id="4" name="Slide Number Placeholder 3"/>
          <p:cNvSpPr>
            <a:spLocks noGrp="1"/>
          </p:cNvSpPr>
          <p:nvPr>
            <p:ph type="sldNum" sz="quarter" idx="5"/>
          </p:nvPr>
        </p:nvSpPr>
        <p:spPr/>
        <p:txBody>
          <a:bodyPr/>
          <a:lstStyle/>
          <a:p>
            <a:fld id="{9A1D8EBE-3A87-4E58-91BC-C027298A9CDF}" type="slidenum">
              <a:rPr lang="en-US" smtClean="0"/>
              <a:t>17</a:t>
            </a:fld>
            <a:endParaRPr lang="en-US"/>
          </a:p>
        </p:txBody>
      </p:sp>
    </p:spTree>
    <p:extLst>
      <p:ext uri="{BB962C8B-B14F-4D97-AF65-F5344CB8AC3E}">
        <p14:creationId xmlns:p14="http://schemas.microsoft.com/office/powerpoint/2010/main" val="4067843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20000"/>
              </a:lnSpc>
              <a:spcBef>
                <a:spcPts val="1000"/>
              </a:spcBef>
              <a:buFont typeface="Arial"/>
              <a:buChar char="•"/>
            </a:pPr>
            <a:r>
              <a:rPr lang="en-US" dirty="0"/>
              <a:t>The Flight Prices Dataset is a CSV file which contains information about purchasable airline tickets for travel between April and November 2022</a:t>
            </a:r>
          </a:p>
          <a:p>
            <a:pPr marL="285750" indent="-285750">
              <a:lnSpc>
                <a:spcPct val="120000"/>
              </a:lnSpc>
              <a:spcBef>
                <a:spcPts val="1000"/>
              </a:spcBef>
              <a:buFont typeface="Arial"/>
              <a:buChar char="•"/>
            </a:pPr>
            <a:r>
              <a:rPr lang="en-US" dirty="0"/>
              <a:t>The dataset includes flight information to and from 16 airports, including ATL, DFW, DEN, ORD, LAX, CLT, MIA, JFK, EWR, SFO, DTW, BOS, PHL, LGA, IAD, and OAK. </a:t>
            </a:r>
            <a:endParaRPr lang="en-US" dirty="0">
              <a:cs typeface="Calibri"/>
            </a:endParaRPr>
          </a:p>
          <a:p>
            <a:pPr marL="285750" indent="-285750">
              <a:lnSpc>
                <a:spcPct val="120000"/>
              </a:lnSpc>
              <a:spcBef>
                <a:spcPts val="1000"/>
              </a:spcBef>
              <a:buFont typeface="Arial"/>
              <a:buChar char="•"/>
            </a:pPr>
            <a:r>
              <a:rPr lang="en-US" dirty="0"/>
              <a:t>By doing a tempo-spatial analysis, it is possible to determine the months in which destination airports experienced high traffic volume.</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9A1D8EBE-3A87-4E58-91BC-C027298A9CDF}" type="slidenum">
              <a:rPr lang="en-US" smtClean="0"/>
              <a:t>4</a:t>
            </a:fld>
            <a:endParaRPr lang="en-US"/>
          </a:p>
        </p:txBody>
      </p:sp>
    </p:spTree>
    <p:extLst>
      <p:ext uri="{BB962C8B-B14F-4D97-AF65-F5344CB8AC3E}">
        <p14:creationId xmlns:p14="http://schemas.microsoft.com/office/powerpoint/2010/main" val="1542312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Times New Roman" panose="02020603050405020304" pitchFamily="18" charset="0"/>
              </a:rPr>
              <a:t>This is the Hive table we created based on the original itineraries.csv files. It has 27 columns and comprises of itinerary related data such as flight date, airfare, starting airports, destination airports, and so on.</a:t>
            </a:r>
            <a:r>
              <a:rPr lang="en-US" sz="1200" spc="5" dirty="0">
                <a:effectLst/>
                <a:latin typeface="Times New Roman" panose="02020603050405020304" pitchFamily="18" charset="0"/>
                <a:ea typeface="Times New Roman" panose="02020603050405020304" pitchFamily="18" charset="0"/>
              </a:rPr>
              <a:t> </a:t>
            </a:r>
            <a:endParaRPr lang="en-US" dirty="0"/>
          </a:p>
        </p:txBody>
      </p:sp>
      <p:sp>
        <p:nvSpPr>
          <p:cNvPr id="4" name="Slide Number Placeholder 3"/>
          <p:cNvSpPr>
            <a:spLocks noGrp="1"/>
          </p:cNvSpPr>
          <p:nvPr>
            <p:ph type="sldNum" sz="quarter" idx="5"/>
          </p:nvPr>
        </p:nvSpPr>
        <p:spPr/>
        <p:txBody>
          <a:bodyPr/>
          <a:lstStyle/>
          <a:p>
            <a:fld id="{9A1D8EBE-3A87-4E58-91BC-C027298A9CDF}" type="slidenum">
              <a:rPr lang="en-US" smtClean="0"/>
              <a:t>5</a:t>
            </a:fld>
            <a:endParaRPr lang="en-US"/>
          </a:p>
        </p:txBody>
      </p:sp>
    </p:spTree>
    <p:extLst>
      <p:ext uri="{BB962C8B-B14F-4D97-AF65-F5344CB8AC3E}">
        <p14:creationId xmlns:p14="http://schemas.microsoft.com/office/powerpoint/2010/main" val="3467323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Times New Roman" panose="02020603050405020304" pitchFamily="18" charset="0"/>
              </a:rPr>
              <a:t>Since the Flight Prices dataset only contains airport codes without other geographical data, an additional Airport Codes data set that contains airports’ latitude and longitude is needed to conduct tempo spatial analysis.</a:t>
            </a:r>
            <a:endParaRPr lang="en-US" dirty="0"/>
          </a:p>
          <a:p>
            <a:endParaRPr lang="en-US" dirty="0"/>
          </a:p>
        </p:txBody>
      </p:sp>
      <p:sp>
        <p:nvSpPr>
          <p:cNvPr id="4" name="Slide Number Placeholder 3"/>
          <p:cNvSpPr>
            <a:spLocks noGrp="1"/>
          </p:cNvSpPr>
          <p:nvPr>
            <p:ph type="sldNum" sz="quarter" idx="5"/>
          </p:nvPr>
        </p:nvSpPr>
        <p:spPr/>
        <p:txBody>
          <a:bodyPr/>
          <a:lstStyle/>
          <a:p>
            <a:fld id="{9A1D8EBE-3A87-4E58-91BC-C027298A9CDF}" type="slidenum">
              <a:rPr lang="en-US" smtClean="0"/>
              <a:t>6</a:t>
            </a:fld>
            <a:endParaRPr lang="en-US"/>
          </a:p>
        </p:txBody>
      </p:sp>
    </p:spTree>
    <p:extLst>
      <p:ext uri="{BB962C8B-B14F-4D97-AF65-F5344CB8AC3E}">
        <p14:creationId xmlns:p14="http://schemas.microsoft.com/office/powerpoint/2010/main" val="2964530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Raw files were uploaded and stored in HDFS and then loaded into tables using Beeline Client. We created two tables, </a:t>
            </a:r>
            <a:r>
              <a:rPr lang="en-US" dirty="0" err="1"/>
              <a:t>FlightData</a:t>
            </a:r>
            <a:r>
              <a:rPr lang="en-US" dirty="0"/>
              <a:t> and Airport, each point to the respective directory in HDFS. Data cleaning was conducted using different techniques such as random sampling, concatenation, null removals, and so on.</a:t>
            </a:r>
          </a:p>
          <a:p>
            <a:r>
              <a:rPr lang="en-US" dirty="0"/>
              <a:t>The </a:t>
            </a:r>
            <a:r>
              <a:rPr lang="en-US" dirty="0" err="1"/>
              <a:t>FlightData</a:t>
            </a:r>
            <a:r>
              <a:rPr lang="en-US" dirty="0"/>
              <a:t> table has 82,138,753 records. Since the big data size could negatively affect other classmates and labs, we were instructed to reduce our data to 10% of the original size by randomly sampling it. Below is the sampling code:</a:t>
            </a:r>
            <a:endParaRPr lang="en-US" dirty="0">
              <a:ea typeface="Calibri"/>
              <a:cs typeface="Calibri"/>
            </a:endParaRPr>
          </a:p>
          <a:p>
            <a:r>
              <a:rPr lang="en-US" dirty="0"/>
              <a:t>select * from </a:t>
            </a:r>
            <a:r>
              <a:rPr lang="en-US" dirty="0" err="1"/>
              <a:t>FlightData</a:t>
            </a:r>
            <a:endParaRPr lang="en-US" dirty="0">
              <a:ea typeface="Calibri"/>
              <a:cs typeface="Calibri"/>
            </a:endParaRPr>
          </a:p>
          <a:p>
            <a:r>
              <a:rPr lang="en-US" dirty="0"/>
              <a:t>where rand() &lt;= 0.1</a:t>
            </a:r>
            <a:endParaRPr lang="en-US" dirty="0">
              <a:ea typeface="Calibri"/>
              <a:cs typeface="Calibri"/>
            </a:endParaRPr>
          </a:p>
          <a:p>
            <a:r>
              <a:rPr lang="en-US" dirty="0"/>
              <a:t>distribute by rand()</a:t>
            </a:r>
            <a:endParaRPr lang="en-US" dirty="0">
              <a:ea typeface="Calibri"/>
              <a:cs typeface="Calibri"/>
            </a:endParaRPr>
          </a:p>
          <a:p>
            <a:r>
              <a:rPr lang="en-US" dirty="0"/>
              <a:t>sort by rand()</a:t>
            </a:r>
            <a:endParaRPr lang="en-US" dirty="0">
              <a:ea typeface="Calibri"/>
              <a:cs typeface="Calibri"/>
            </a:endParaRPr>
          </a:p>
          <a:p>
            <a:r>
              <a:rPr lang="en-US" dirty="0"/>
              <a:t>limit 8000000;</a:t>
            </a:r>
            <a:endParaRPr lang="en-US" dirty="0">
              <a:ea typeface="Calibri"/>
              <a:cs typeface="Calibri"/>
            </a:endParaRPr>
          </a:p>
          <a:p>
            <a:pPr algn="just"/>
            <a:r>
              <a:rPr lang="en-US" dirty="0"/>
              <a:t>The original </a:t>
            </a:r>
            <a:r>
              <a:rPr lang="en-US" dirty="0" err="1"/>
              <a:t>FlightData</a:t>
            </a:r>
            <a:r>
              <a:rPr lang="en-US" dirty="0"/>
              <a:t> table has 27 columns, but we were not going to use all of them for our analysis and visualizations, so we dropped the unusable columns with the RELACE COLUMNS action using HiveQL. The resulting table has 17 columns. We further removed any duplicate records. Since our dataset is huge (almost 8 million rows of data), we chose to remove any row that contain null values.</a:t>
            </a:r>
            <a:endParaRPr lang="en-US" dirty="0">
              <a:ea typeface="Calibri"/>
              <a:cs typeface="Calibri"/>
            </a:endParaRPr>
          </a:p>
          <a:p>
            <a:pPr algn="just"/>
            <a:r>
              <a:rPr lang="en-US" dirty="0"/>
              <a:t>We added two additional columns that we needed for our analysis. The first one is </a:t>
            </a:r>
            <a:r>
              <a:rPr lang="en-US" dirty="0" err="1"/>
              <a:t>FlightMonth</a:t>
            </a:r>
            <a:r>
              <a:rPr lang="en-US" dirty="0"/>
              <a:t> column which was populated with the month from </a:t>
            </a:r>
            <a:r>
              <a:rPr lang="en-US" dirty="0" err="1"/>
              <a:t>FlightDate</a:t>
            </a:r>
            <a:r>
              <a:rPr lang="en-US" dirty="0"/>
              <a:t> column. The second is </a:t>
            </a:r>
            <a:r>
              <a:rPr lang="en-US" dirty="0" err="1"/>
              <a:t>FlightRoute</a:t>
            </a:r>
            <a:r>
              <a:rPr lang="en-US" dirty="0"/>
              <a:t> column that concatenate </a:t>
            </a:r>
            <a:r>
              <a:rPr lang="en-US" dirty="0" err="1"/>
              <a:t>startingAirport</a:t>
            </a:r>
            <a:r>
              <a:rPr lang="en-US" dirty="0"/>
              <a:t> with </a:t>
            </a:r>
            <a:r>
              <a:rPr lang="en-US" dirty="0" err="1"/>
              <a:t>destinationAirport</a:t>
            </a:r>
            <a:r>
              <a:rPr lang="en-US" dirty="0"/>
              <a:t> columns.</a:t>
            </a:r>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9A1D8EBE-3A87-4E58-91BC-C027298A9CDF}" type="slidenum">
              <a:rPr lang="en-US" smtClean="0"/>
              <a:t>9</a:t>
            </a:fld>
            <a:endParaRPr lang="en-US"/>
          </a:p>
        </p:txBody>
      </p:sp>
    </p:spTree>
    <p:extLst>
      <p:ext uri="{BB962C8B-B14F-4D97-AF65-F5344CB8AC3E}">
        <p14:creationId xmlns:p14="http://schemas.microsoft.com/office/powerpoint/2010/main" val="3168830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a:effectLst/>
                <a:latin typeface="Times New Roman" panose="02020603050405020304" pitchFamily="18" charset="0"/>
                <a:ea typeface="DengXian" panose="02010600030101010101" pitchFamily="2" charset="-122"/>
                <a:cs typeface="Times New Roman" panose="02020603050405020304" pitchFamily="18" charset="0"/>
              </a:rPr>
              <a:t>Before cleaning: 82 million rows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a:effectLst/>
                <a:latin typeface="Times New Roman" panose="02020603050405020304" pitchFamily="18" charset="0"/>
                <a:ea typeface="DengXian" panose="02010600030101010101" pitchFamily="2" charset="-122"/>
                <a:cs typeface="Times New Roman" panose="02020603050405020304" pitchFamily="18" charset="0"/>
              </a:rPr>
              <a:t>After cleaning: 74 million rows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Calibri" panose="020F0502020204030204" pitchFamily="34" charset="0"/>
              <a:ea typeface="DengXian" panose="02010600030101010101" pitchFamily="2" charset="-122"/>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9A1D8EBE-3A87-4E58-91BC-C027298A9CDF}" type="slidenum">
              <a:rPr lang="en-US" smtClean="0"/>
              <a:t>10</a:t>
            </a:fld>
            <a:endParaRPr lang="en-US"/>
          </a:p>
        </p:txBody>
      </p:sp>
    </p:spTree>
    <p:extLst>
      <p:ext uri="{BB962C8B-B14F-4D97-AF65-F5344CB8AC3E}">
        <p14:creationId xmlns:p14="http://schemas.microsoft.com/office/powerpoint/2010/main" val="1495882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effectLst/>
                <a:latin typeface="Times New Roman" panose="02020603050405020304" pitchFamily="18" charset="0"/>
                <a:ea typeface="Times New Roman" panose="02020603050405020304" pitchFamily="18" charset="0"/>
              </a:rPr>
              <a:t>Most of the routes involving either LAX or one of the East Coast airports – BOS (Boston), JFK (Queens, NY), LGA (LaGuardia, NY), or CLT (Charlotte). Specifically, the route between LAX and BOS is the most popular, with over 63,000 flights recorded. After creating this chart, it can be observed that Los Angeles (LAX) was a popular destination or connection point for the travelers as it is involved in nine out of the top ten flight routes, except for the JFK-ORD route. According to the article “Busiest Airline Routes in the U.S.”, New York to Los Angeles and New York’s LaGuardia to Chicago are in the third and fourth place.[1] Comparing that to Figure 1, the JKF-LAX route is at the sixth place with 58,965 flights on Expedia; the JKF-ORD route is at the eighth place with 54,146 flights. All in all, this information can be useful for airlines to optimize their operations and tailor their services to meet the needs of their customers.</a:t>
            </a:r>
            <a:r>
              <a:rPr lang="en-US" sz="2800">
                <a:effectLst/>
              </a:rPr>
              <a:t> </a:t>
            </a:r>
            <a:endParaRPr lang="en-US" sz="1800">
              <a:effectLst/>
              <a:latin typeface="Times New Roman" panose="02020603050405020304" pitchFamily="18" charset="0"/>
              <a:ea typeface="Times New Roman" panose="02020603050405020304" pitchFamily="18" charset="0"/>
            </a:endParaRPr>
          </a:p>
          <a:p>
            <a:pPr marL="171450" indent="-171450">
              <a:buFont typeface="Arial" panose="020B0604020202020204" pitchFamily="34" charset="0"/>
              <a:buChar char="•"/>
            </a:pPr>
            <a:r>
              <a:rPr lang="en-US" sz="1800"/>
              <a:t>West coast airport – LAX, ATL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t>East coast airport – BOS, JFK, LGA, CLT</a:t>
            </a:r>
            <a:r>
              <a:rPr lang="en-US" sz="1800">
                <a:effectLst/>
                <a:latin typeface="Times New Roman" panose="02020603050405020304" pitchFamily="18" charset="0"/>
                <a:ea typeface="Times New Roman" panose="02020603050405020304" pitchFamily="18" charset="0"/>
              </a:rPr>
              <a:t>.</a:t>
            </a:r>
            <a:endParaRPr lang="en-US" sz="1800"/>
          </a:p>
          <a:p>
            <a:endParaRPr lang="en-US"/>
          </a:p>
        </p:txBody>
      </p:sp>
      <p:sp>
        <p:nvSpPr>
          <p:cNvPr id="4" name="Slide Number Placeholder 3"/>
          <p:cNvSpPr>
            <a:spLocks noGrp="1"/>
          </p:cNvSpPr>
          <p:nvPr>
            <p:ph type="sldNum" sz="quarter" idx="5"/>
          </p:nvPr>
        </p:nvSpPr>
        <p:spPr/>
        <p:txBody>
          <a:bodyPr/>
          <a:lstStyle/>
          <a:p>
            <a:fld id="{9A1D8EBE-3A87-4E58-91BC-C027298A9CDF}" type="slidenum">
              <a:rPr lang="en-US" smtClean="0"/>
              <a:t>12</a:t>
            </a:fld>
            <a:endParaRPr lang="en-US"/>
          </a:p>
        </p:txBody>
      </p:sp>
    </p:spTree>
    <p:extLst>
      <p:ext uri="{BB962C8B-B14F-4D97-AF65-F5344CB8AC3E}">
        <p14:creationId xmlns:p14="http://schemas.microsoft.com/office/powerpoint/2010/main" val="3676297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effectLst/>
                <a:latin typeface="Times New Roman" panose="02020603050405020304" pitchFamily="18" charset="0"/>
                <a:ea typeface="Times New Roman" panose="02020603050405020304" pitchFamily="18" charset="0"/>
              </a:rPr>
              <a:t>The route between EWR and LGA had the lowest number of flights, which accounted for only 3 flights of the cleaned dataset. This is most likely due to the short distance between the two airports. According to Air Miles Calculator website, “The driving distance from Newark (EWR) to New York (LGA) is 23 miles / 37 kilometers, and travel time by car is about 41 minutes… The estimated flight time from New York Newark Liberty International Airport to New York LaGuardia Airport is 31 minutes”.[2] It is more convenient to drive between EWR and LGA airports unless they are part of a connected flight.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effectLst/>
                <a:latin typeface="Times New Roman" panose="02020603050405020304" pitchFamily="18" charset="0"/>
                <a:ea typeface="Times New Roman" panose="02020603050405020304" pitchFamily="18" charset="0"/>
              </a:rPr>
              <a:t>The EWR to OAK route topped the chart with only 14,008 flights. By visualizing the details, we also noticed that IAD was the least popular airport as it appeared in only six of them in this graph. Moreover, based on this analysis, airlines can gain insights into the least popular flight routes and make data-driven decisions to optimize their route planning and capacity allocation. By understanding which routes have lower demand, airlines can adjust their pricing strategies and marketing efforts to attract more customers and increase revenue.</a:t>
            </a:r>
          </a:p>
        </p:txBody>
      </p:sp>
      <p:sp>
        <p:nvSpPr>
          <p:cNvPr id="4" name="Slide Number Placeholder 3"/>
          <p:cNvSpPr>
            <a:spLocks noGrp="1"/>
          </p:cNvSpPr>
          <p:nvPr>
            <p:ph type="sldNum" sz="quarter" idx="5"/>
          </p:nvPr>
        </p:nvSpPr>
        <p:spPr/>
        <p:txBody>
          <a:bodyPr/>
          <a:lstStyle/>
          <a:p>
            <a:fld id="{9A1D8EBE-3A87-4E58-91BC-C027298A9CDF}" type="slidenum">
              <a:rPr lang="en-US" smtClean="0"/>
              <a:t>13</a:t>
            </a:fld>
            <a:endParaRPr lang="en-US"/>
          </a:p>
        </p:txBody>
      </p:sp>
    </p:spTree>
    <p:extLst>
      <p:ext uri="{BB962C8B-B14F-4D97-AF65-F5344CB8AC3E}">
        <p14:creationId xmlns:p14="http://schemas.microsoft.com/office/powerpoint/2010/main" val="1188116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our analysis, we have chosen to focus on the top 15 flight routes that are the most expensive. The heat map shows that the route from Oakland (OAK) to Miami (MIA) ranks the top of the chart with the average airfare of  $695. Interestingly, all of the top fifteenth most expensive flight routes involve OAK as either the departing or arriving airport. On average, any flight related to OAK has a cost greater than $600, while the least expensive route from Figure 4 is from Atlanta (ATL) to Oakland (OAK) at $602.</a:t>
            </a:r>
          </a:p>
        </p:txBody>
      </p:sp>
      <p:sp>
        <p:nvSpPr>
          <p:cNvPr id="4" name="Slide Number Placeholder 3"/>
          <p:cNvSpPr>
            <a:spLocks noGrp="1"/>
          </p:cNvSpPr>
          <p:nvPr>
            <p:ph type="sldNum" sz="quarter" idx="5"/>
          </p:nvPr>
        </p:nvSpPr>
        <p:spPr/>
        <p:txBody>
          <a:bodyPr/>
          <a:lstStyle/>
          <a:p>
            <a:fld id="{9A1D8EBE-3A87-4E58-91BC-C027298A9CDF}" type="slidenum">
              <a:rPr lang="en-US" smtClean="0"/>
              <a:t>14</a:t>
            </a:fld>
            <a:endParaRPr lang="en-US"/>
          </a:p>
        </p:txBody>
      </p:sp>
    </p:spTree>
    <p:extLst>
      <p:ext uri="{BB962C8B-B14F-4D97-AF65-F5344CB8AC3E}">
        <p14:creationId xmlns:p14="http://schemas.microsoft.com/office/powerpoint/2010/main" val="351812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F8CF-692C-4963-8B5E-D1C0928CF160}"/>
              </a:ext>
            </a:extLst>
          </p:cNvPr>
          <p:cNvSpPr>
            <a:spLocks noGrp="1"/>
          </p:cNvSpPr>
          <p:nvPr>
            <p:ph type="ctrTitle"/>
          </p:nvPr>
        </p:nvSpPr>
        <p:spPr>
          <a:xfrm>
            <a:off x="1429612" y="1013984"/>
            <a:ext cx="7714388" cy="3260635"/>
          </a:xfrm>
        </p:spPr>
        <p:txBody>
          <a:bodyPr anchor="b"/>
          <a:lstStyle>
            <a:lvl1pPr algn="l">
              <a:defRPr sz="2800"/>
            </a:lvl1pPr>
          </a:lstStyle>
          <a:p>
            <a:r>
              <a:rPr lang="en-US"/>
              <a:t>Click to edit Master title style</a:t>
            </a:r>
          </a:p>
        </p:txBody>
      </p:sp>
      <p:sp>
        <p:nvSpPr>
          <p:cNvPr id="3" name="Subtitle 2">
            <a:extLst>
              <a:ext uri="{FF2B5EF4-FFF2-40B4-BE49-F238E27FC236}">
                <a16:creationId xmlns:a16="http://schemas.microsoft.com/office/drawing/2014/main" id="{9F419655-1613-4CC0-BBE9-BD2CB2C3C766}"/>
              </a:ext>
            </a:extLst>
          </p:cNvPr>
          <p:cNvSpPr>
            <a:spLocks noGrp="1"/>
          </p:cNvSpPr>
          <p:nvPr>
            <p:ph type="subTitle" idx="1"/>
          </p:nvPr>
        </p:nvSpPr>
        <p:spPr>
          <a:xfrm>
            <a:off x="1429612" y="4848464"/>
            <a:ext cx="7714388" cy="1085849"/>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267FFF-6BC4-4DF0-BC55-B2C3BFD8ED12}"/>
              </a:ext>
            </a:extLst>
          </p:cNvPr>
          <p:cNvSpPr>
            <a:spLocks noGrp="1"/>
          </p:cNvSpPr>
          <p:nvPr>
            <p:ph type="dt" sz="half" idx="10"/>
          </p:nvPr>
        </p:nvSpPr>
        <p:spPr/>
        <p:txBody>
          <a:bodyPr/>
          <a:lstStyle/>
          <a:p>
            <a:fld id="{3C2B07E4-CDF9-4C88-A2F3-04620E58224D}" type="datetimeFigureOut">
              <a:rPr lang="en-US" smtClean="0"/>
              <a:t>5/10/2023</a:t>
            </a:fld>
            <a:endParaRPr lang="en-US"/>
          </a:p>
        </p:txBody>
      </p:sp>
      <p:sp>
        <p:nvSpPr>
          <p:cNvPr id="5" name="Footer Placeholder 4">
            <a:extLst>
              <a:ext uri="{FF2B5EF4-FFF2-40B4-BE49-F238E27FC236}">
                <a16:creationId xmlns:a16="http://schemas.microsoft.com/office/drawing/2014/main" id="{D6389830-A1B7-484B-832C-F64A558BD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8F727-72C8-47A9-8E54-AD84590286F9}"/>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7" name="Straight Connector 6">
            <a:extLst>
              <a:ext uri="{FF2B5EF4-FFF2-40B4-BE49-F238E27FC236}">
                <a16:creationId xmlns:a16="http://schemas.microsoft.com/office/drawing/2014/main" id="{AEED5540-64E5-4258-ABA4-753F07B71B38}"/>
              </a:ext>
            </a:extLst>
          </p:cNvPr>
          <p:cNvCxnSpPr>
            <a:cxnSpLocks/>
          </p:cNvCxnSpPr>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45389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A5DE-E5C6-4DB9-AD28-8F1EAC6F551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Vertical Text Placeholder 2">
            <a:extLst>
              <a:ext uri="{FF2B5EF4-FFF2-40B4-BE49-F238E27FC236}">
                <a16:creationId xmlns:a16="http://schemas.microsoft.com/office/drawing/2014/main" id="{4363E08E-9B2D-4740-9AC6-D5E1CFB95FC6}"/>
              </a:ext>
            </a:extLst>
          </p:cNvPr>
          <p:cNvSpPr>
            <a:spLocks noGrp="1"/>
          </p:cNvSpPr>
          <p:nvPr>
            <p:ph type="body" orient="vert" idx="1"/>
          </p:nvPr>
        </p:nvSpPr>
        <p:spPr>
          <a:xfrm>
            <a:off x="1429566" y="2229957"/>
            <a:ext cx="9238434" cy="3866043"/>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4E3736-E8AA-4F58-9D3A-27050B287F9D}"/>
              </a:ext>
            </a:extLst>
          </p:cNvPr>
          <p:cNvSpPr>
            <a:spLocks noGrp="1"/>
          </p:cNvSpPr>
          <p:nvPr>
            <p:ph type="dt" sz="half" idx="10"/>
          </p:nvPr>
        </p:nvSpPr>
        <p:spPr/>
        <p:txBody>
          <a:bodyPr/>
          <a:lstStyle/>
          <a:p>
            <a:fld id="{3C2B07E4-CDF9-4C88-A2F3-04620E58224D}" type="datetimeFigureOut">
              <a:rPr lang="en-US" smtClean="0"/>
              <a:t>5/10/2023</a:t>
            </a:fld>
            <a:endParaRPr lang="en-US"/>
          </a:p>
        </p:txBody>
      </p:sp>
      <p:sp>
        <p:nvSpPr>
          <p:cNvPr id="5" name="Footer Placeholder 4">
            <a:extLst>
              <a:ext uri="{FF2B5EF4-FFF2-40B4-BE49-F238E27FC236}">
                <a16:creationId xmlns:a16="http://schemas.microsoft.com/office/drawing/2014/main" id="{1DE95E84-15BC-478B-9DAB-15025867B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E9D98F-E0A8-4254-A957-7F17811D017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162816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DE70F5-2276-4F91-9FC2-8DA4B528814A}"/>
              </a:ext>
            </a:extLst>
          </p:cNvPr>
          <p:cNvSpPr>
            <a:spLocks noGrp="1"/>
          </p:cNvSpPr>
          <p:nvPr>
            <p:ph type="title" orient="vert"/>
          </p:nvPr>
        </p:nvSpPr>
        <p:spPr>
          <a:xfrm>
            <a:off x="9144000" y="1467699"/>
            <a:ext cx="1758461" cy="4628301"/>
          </a:xfrm>
        </p:spPr>
        <p:txBody>
          <a:bodyPr vert="eaVert"/>
          <a:lstStyle>
            <a:lvl1pPr>
              <a:defRPr>
                <a:solidFill>
                  <a:schemeClr val="tx1"/>
                </a:solidFill>
              </a:defRPr>
            </a:lvl1pPr>
          </a:lstStyle>
          <a:p>
            <a:r>
              <a:rPr lang="en-US"/>
              <a:t>Click to edit Master title style</a:t>
            </a:r>
          </a:p>
        </p:txBody>
      </p:sp>
      <p:sp>
        <p:nvSpPr>
          <p:cNvPr id="3" name="Vertical Text Placeholder 2">
            <a:extLst>
              <a:ext uri="{FF2B5EF4-FFF2-40B4-BE49-F238E27FC236}">
                <a16:creationId xmlns:a16="http://schemas.microsoft.com/office/drawing/2014/main" id="{D21856C5-C2FD-45E4-A631-AC06B5495BEA}"/>
              </a:ext>
            </a:extLst>
          </p:cNvPr>
          <p:cNvSpPr>
            <a:spLocks noGrp="1"/>
          </p:cNvSpPr>
          <p:nvPr>
            <p:ph type="body" orient="vert" idx="1"/>
          </p:nvPr>
        </p:nvSpPr>
        <p:spPr>
          <a:xfrm>
            <a:off x="1182312" y="1467699"/>
            <a:ext cx="7839379" cy="4628301"/>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E336EA-B6DD-4115-9C67-79A24C866ED4}"/>
              </a:ext>
            </a:extLst>
          </p:cNvPr>
          <p:cNvSpPr>
            <a:spLocks noGrp="1"/>
          </p:cNvSpPr>
          <p:nvPr>
            <p:ph type="dt" sz="half" idx="10"/>
          </p:nvPr>
        </p:nvSpPr>
        <p:spPr/>
        <p:txBody>
          <a:bodyPr/>
          <a:lstStyle/>
          <a:p>
            <a:fld id="{3C2B07E4-CDF9-4C88-A2F3-04620E58224D}" type="datetimeFigureOut">
              <a:rPr lang="en-US" smtClean="0"/>
              <a:t>5/10/2023</a:t>
            </a:fld>
            <a:endParaRPr lang="en-US"/>
          </a:p>
        </p:txBody>
      </p:sp>
      <p:sp>
        <p:nvSpPr>
          <p:cNvPr id="5" name="Footer Placeholder 4">
            <a:extLst>
              <a:ext uri="{FF2B5EF4-FFF2-40B4-BE49-F238E27FC236}">
                <a16:creationId xmlns:a16="http://schemas.microsoft.com/office/drawing/2014/main" id="{C2EA668B-1DAB-449C-9BA4-7B1572A22B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6567E-119D-4C98-93FF-73A332803A13}"/>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819493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F94C-BCB1-4F4C-AF70-DD2A5C4E3318}"/>
              </a:ext>
            </a:extLst>
          </p:cNvPr>
          <p:cNvSpPr>
            <a:spLocks noGrp="1"/>
          </p:cNvSpPr>
          <p:nvPr>
            <p:ph type="title"/>
          </p:nvPr>
        </p:nvSpPr>
        <p:spPr>
          <a:xfrm>
            <a:off x="1429566" y="1045445"/>
            <a:ext cx="9238434" cy="857559"/>
          </a:xfrm>
        </p:spPr>
        <p:txBody>
          <a:bodyPr anchor="b"/>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8A909B75-A057-44B5-872F-DF01BDC8EA07}"/>
              </a:ext>
            </a:extLst>
          </p:cNvPr>
          <p:cNvSpPr>
            <a:spLocks noGrp="1"/>
          </p:cNvSpPr>
          <p:nvPr>
            <p:ph idx="1"/>
          </p:nvPr>
        </p:nvSpPr>
        <p:spPr>
          <a:xfrm>
            <a:off x="1429566" y="2286000"/>
            <a:ext cx="9238434" cy="3810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06260C-3219-4812-88F2-3162D37F293B}"/>
              </a:ext>
            </a:extLst>
          </p:cNvPr>
          <p:cNvSpPr>
            <a:spLocks noGrp="1"/>
          </p:cNvSpPr>
          <p:nvPr>
            <p:ph type="dt" sz="half" idx="10"/>
          </p:nvPr>
        </p:nvSpPr>
        <p:spPr/>
        <p:txBody>
          <a:bodyPr/>
          <a:lstStyle/>
          <a:p>
            <a:fld id="{3C2B07E4-CDF9-4C88-A2F3-04620E58224D}" type="datetimeFigureOut">
              <a:rPr lang="en-US" smtClean="0"/>
              <a:t>5/10/2023</a:t>
            </a:fld>
            <a:endParaRPr lang="en-US"/>
          </a:p>
        </p:txBody>
      </p:sp>
      <p:sp>
        <p:nvSpPr>
          <p:cNvPr id="5" name="Footer Placeholder 4">
            <a:extLst>
              <a:ext uri="{FF2B5EF4-FFF2-40B4-BE49-F238E27FC236}">
                <a16:creationId xmlns:a16="http://schemas.microsoft.com/office/drawing/2014/main" id="{F2762B73-9C01-4BE3-A199-782BE6EBA6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61492-EB56-4454-9D2A-8BB94AACB89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978286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80A128-A52A-402C-865B-1BF08D7F045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00447-3778-4AB7-ACB3-7C2313FE9A47}"/>
              </a:ext>
            </a:extLst>
          </p:cNvPr>
          <p:cNvSpPr>
            <a:spLocks noGrp="1"/>
          </p:cNvSpPr>
          <p:nvPr>
            <p:ph type="title"/>
          </p:nvPr>
        </p:nvSpPr>
        <p:spPr>
          <a:xfrm>
            <a:off x="1421745" y="1287554"/>
            <a:ext cx="8284963" cy="3113064"/>
          </a:xfrm>
        </p:spPr>
        <p:txBody>
          <a:bodyPr anchor="t"/>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F9B910C9-BA3C-4D31-9C62-2C2408591FF2}"/>
              </a:ext>
            </a:extLst>
          </p:cNvPr>
          <p:cNvSpPr>
            <a:spLocks noGrp="1"/>
          </p:cNvSpPr>
          <p:nvPr>
            <p:ph type="body" idx="1"/>
          </p:nvPr>
        </p:nvSpPr>
        <p:spPr>
          <a:xfrm>
            <a:off x="1421744" y="4619707"/>
            <a:ext cx="7722256" cy="1476293"/>
          </a:xfrm>
        </p:spPr>
        <p:txBody>
          <a:bodyPr anchor="b">
            <a:norm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742E8A-6B69-406B-A3DF-0A1B76832E0A}"/>
              </a:ext>
            </a:extLst>
          </p:cNvPr>
          <p:cNvSpPr>
            <a:spLocks noGrp="1"/>
          </p:cNvSpPr>
          <p:nvPr>
            <p:ph type="dt" sz="half" idx="10"/>
          </p:nvPr>
        </p:nvSpPr>
        <p:spPr/>
        <p:txBody>
          <a:bodyPr/>
          <a:lstStyle/>
          <a:p>
            <a:fld id="{3C2B07E4-CDF9-4C88-A2F3-04620E58224D}" type="datetimeFigureOut">
              <a:rPr lang="en-US" smtClean="0"/>
              <a:t>5/10/2023</a:t>
            </a:fld>
            <a:endParaRPr lang="en-US"/>
          </a:p>
        </p:txBody>
      </p:sp>
      <p:sp>
        <p:nvSpPr>
          <p:cNvPr id="5" name="Footer Placeholder 4">
            <a:extLst>
              <a:ext uri="{FF2B5EF4-FFF2-40B4-BE49-F238E27FC236}">
                <a16:creationId xmlns:a16="http://schemas.microsoft.com/office/drawing/2014/main" id="{64D665CF-4461-4BB8-8F3A-ED1CB1084C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98B27-5EF3-49F4-B3CE-F3CF419AE06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102976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F3BA-5AD5-4F15-97B2-E4652D1D4E15}"/>
              </a:ext>
            </a:extLst>
          </p:cNvPr>
          <p:cNvSpPr>
            <a:spLocks noGrp="1"/>
          </p:cNvSpPr>
          <p:nvPr>
            <p:ph type="title"/>
          </p:nvPr>
        </p:nvSpPr>
        <p:spPr>
          <a:xfrm>
            <a:off x="1429566" y="1013411"/>
            <a:ext cx="9238434" cy="889592"/>
          </a:xfrm>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7EA997B8-1FD3-40E6-A486-256EB41DB70A}"/>
              </a:ext>
            </a:extLst>
          </p:cNvPr>
          <p:cNvSpPr>
            <a:spLocks noGrp="1"/>
          </p:cNvSpPr>
          <p:nvPr>
            <p:ph sz="half" idx="1"/>
          </p:nvPr>
        </p:nvSpPr>
        <p:spPr>
          <a:xfrm>
            <a:off x="1429566"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183F4D8-AA9A-4AF7-86EA-E4D797B98CE9}"/>
              </a:ext>
            </a:extLst>
          </p:cNvPr>
          <p:cNvSpPr>
            <a:spLocks noGrp="1"/>
          </p:cNvSpPr>
          <p:nvPr>
            <p:ph sz="half" idx="2"/>
          </p:nvPr>
        </p:nvSpPr>
        <p:spPr>
          <a:xfrm>
            <a:off x="6172200"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08823E-BC08-4810-9BFF-35D2EA2AE729}"/>
              </a:ext>
            </a:extLst>
          </p:cNvPr>
          <p:cNvSpPr>
            <a:spLocks noGrp="1"/>
          </p:cNvSpPr>
          <p:nvPr>
            <p:ph type="dt" sz="half" idx="10"/>
          </p:nvPr>
        </p:nvSpPr>
        <p:spPr/>
        <p:txBody>
          <a:bodyPr/>
          <a:lstStyle/>
          <a:p>
            <a:fld id="{3C2B07E4-CDF9-4C88-A2F3-04620E58224D}" type="datetimeFigureOut">
              <a:rPr lang="en-US" smtClean="0"/>
              <a:t>5/10/2023</a:t>
            </a:fld>
            <a:endParaRPr lang="en-US"/>
          </a:p>
        </p:txBody>
      </p:sp>
      <p:sp>
        <p:nvSpPr>
          <p:cNvPr id="6" name="Footer Placeholder 5">
            <a:extLst>
              <a:ext uri="{FF2B5EF4-FFF2-40B4-BE49-F238E27FC236}">
                <a16:creationId xmlns:a16="http://schemas.microsoft.com/office/drawing/2014/main" id="{2FDD2BFB-BB2C-4C4A-A6E1-DD223C2BE0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D369B2-12F8-4583-8A7F-523C9A3EF09B}"/>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086613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717F-84B9-44BA-8DD6-680394AB193E}"/>
              </a:ext>
            </a:extLst>
          </p:cNvPr>
          <p:cNvSpPr>
            <a:spLocks noGrp="1"/>
          </p:cNvSpPr>
          <p:nvPr>
            <p:ph type="title"/>
          </p:nvPr>
        </p:nvSpPr>
        <p:spPr>
          <a:xfrm>
            <a:off x="1429566" y="1079150"/>
            <a:ext cx="9238434" cy="823912"/>
          </a:xfrm>
        </p:spPr>
        <p:txBody>
          <a:bodyPr/>
          <a:lstStyle>
            <a:lvl1pPr>
              <a:defRPr>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2A1217D6-7448-4625-964F-5D82F65F11F7}"/>
              </a:ext>
            </a:extLst>
          </p:cNvPr>
          <p:cNvSpPr>
            <a:spLocks noGrp="1"/>
          </p:cNvSpPr>
          <p:nvPr>
            <p:ph type="body" idx="1"/>
          </p:nvPr>
        </p:nvSpPr>
        <p:spPr>
          <a:xfrm>
            <a:off x="1429567" y="2013217"/>
            <a:ext cx="4495799" cy="704232"/>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3A534C-0B54-4327-99C0-4F0019FD21F6}"/>
              </a:ext>
            </a:extLst>
          </p:cNvPr>
          <p:cNvSpPr>
            <a:spLocks noGrp="1"/>
          </p:cNvSpPr>
          <p:nvPr>
            <p:ph sz="half" idx="2"/>
          </p:nvPr>
        </p:nvSpPr>
        <p:spPr>
          <a:xfrm>
            <a:off x="1429567"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9D4A63-0795-4B74-8C11-5FE7944118C7}"/>
              </a:ext>
            </a:extLst>
          </p:cNvPr>
          <p:cNvSpPr>
            <a:spLocks noGrp="1"/>
          </p:cNvSpPr>
          <p:nvPr>
            <p:ph type="body" sz="quarter" idx="3"/>
          </p:nvPr>
        </p:nvSpPr>
        <p:spPr>
          <a:xfrm>
            <a:off x="6172200" y="2013215"/>
            <a:ext cx="4495800" cy="704233"/>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3D16F3-F747-441B-9854-27225954DEC4}"/>
              </a:ext>
            </a:extLst>
          </p:cNvPr>
          <p:cNvSpPr>
            <a:spLocks noGrp="1"/>
          </p:cNvSpPr>
          <p:nvPr>
            <p:ph sz="quarter" idx="4"/>
          </p:nvPr>
        </p:nvSpPr>
        <p:spPr>
          <a:xfrm>
            <a:off x="6172200"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8168E2-6B97-486E-B0E4-4E7F5CDBB5B1}"/>
              </a:ext>
            </a:extLst>
          </p:cNvPr>
          <p:cNvSpPr>
            <a:spLocks noGrp="1"/>
          </p:cNvSpPr>
          <p:nvPr>
            <p:ph type="dt" sz="half" idx="10"/>
          </p:nvPr>
        </p:nvSpPr>
        <p:spPr/>
        <p:txBody>
          <a:bodyPr/>
          <a:lstStyle/>
          <a:p>
            <a:fld id="{3C2B07E4-CDF9-4C88-A2F3-04620E58224D}" type="datetimeFigureOut">
              <a:rPr lang="en-US" smtClean="0"/>
              <a:t>5/10/2023</a:t>
            </a:fld>
            <a:endParaRPr lang="en-US"/>
          </a:p>
        </p:txBody>
      </p:sp>
      <p:sp>
        <p:nvSpPr>
          <p:cNvPr id="8" name="Footer Placeholder 7">
            <a:extLst>
              <a:ext uri="{FF2B5EF4-FFF2-40B4-BE49-F238E27FC236}">
                <a16:creationId xmlns:a16="http://schemas.microsoft.com/office/drawing/2014/main" id="{D05D3E2B-2F4E-4347-A8E9-27EB7D0359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FC4F5-6876-414E-9E30-84706A3F528C}"/>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11" name="Straight Connector 10">
            <a:extLst>
              <a:ext uri="{FF2B5EF4-FFF2-40B4-BE49-F238E27FC236}">
                <a16:creationId xmlns:a16="http://schemas.microsoft.com/office/drawing/2014/main" id="{A70D2F04-5474-46B9-B838-858CDF4AB2D2}"/>
              </a:ext>
            </a:extLst>
          </p:cNvPr>
          <p:cNvCxnSpPr>
            <a:cxnSpLocks/>
          </p:cNvCxnSpPr>
          <p:nvPr/>
        </p:nvCxnSpPr>
        <p:spPr>
          <a:xfrm>
            <a:off x="6270727"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DEE893-BE45-47F3-BCF0-02424B3503CC}"/>
              </a:ext>
            </a:extLst>
          </p:cNvPr>
          <p:cNvSpPr/>
          <p:nvPr/>
        </p:nvSpPr>
        <p:spPr>
          <a:xfrm>
            <a:off x="-1171838" y="4592406"/>
            <a:ext cx="808262" cy="38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FB5178A-4501-4B56-8BF1-D083D7B021CE}"/>
              </a:ext>
            </a:extLst>
          </p:cNvPr>
          <p:cNvCxnSpPr>
            <a:cxnSpLocks/>
          </p:cNvCxnSpPr>
          <p:nvPr/>
        </p:nvCxnSpPr>
        <p:spPr>
          <a:xfrm>
            <a:off x="1524000"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0674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2109C6-041C-42BA-B507-8EA298046ED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7BF877-20DD-40F4-AEA8-E1B6D5350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7DC874-15B5-4338-B7D1-8E393AB4C16E}"/>
              </a:ext>
            </a:extLst>
          </p:cNvPr>
          <p:cNvSpPr>
            <a:spLocks noGrp="1"/>
          </p:cNvSpPr>
          <p:nvPr>
            <p:ph type="dt" sz="half" idx="10"/>
          </p:nvPr>
        </p:nvSpPr>
        <p:spPr/>
        <p:txBody>
          <a:bodyPr/>
          <a:lstStyle/>
          <a:p>
            <a:fld id="{3C2B07E4-CDF9-4C88-A2F3-04620E58224D}" type="datetimeFigureOut">
              <a:rPr lang="en-US" smtClean="0"/>
              <a:t>5/10/2023</a:t>
            </a:fld>
            <a:endParaRPr lang="en-US"/>
          </a:p>
        </p:txBody>
      </p:sp>
      <p:sp>
        <p:nvSpPr>
          <p:cNvPr id="4" name="Footer Placeholder 3">
            <a:extLst>
              <a:ext uri="{FF2B5EF4-FFF2-40B4-BE49-F238E27FC236}">
                <a16:creationId xmlns:a16="http://schemas.microsoft.com/office/drawing/2014/main" id="{7E66BAE3-24C5-483F-9141-D860A265E7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9AEEB4-66F8-4008-B616-804FB9D91CF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4017999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46C975-8FFB-4A4B-9213-774EE3901DE9}"/>
              </a:ext>
            </a:extLst>
          </p:cNvPr>
          <p:cNvSpPr>
            <a:spLocks noGrp="1"/>
          </p:cNvSpPr>
          <p:nvPr>
            <p:ph type="dt" sz="half" idx="10"/>
          </p:nvPr>
        </p:nvSpPr>
        <p:spPr/>
        <p:txBody>
          <a:bodyPr/>
          <a:lstStyle/>
          <a:p>
            <a:fld id="{3C2B07E4-CDF9-4C88-A2F3-04620E58224D}" type="datetimeFigureOut">
              <a:rPr lang="en-US" smtClean="0"/>
              <a:t>5/10/2023</a:t>
            </a:fld>
            <a:endParaRPr lang="en-US"/>
          </a:p>
        </p:txBody>
      </p:sp>
      <p:sp>
        <p:nvSpPr>
          <p:cNvPr id="3" name="Footer Placeholder 2">
            <a:extLst>
              <a:ext uri="{FF2B5EF4-FFF2-40B4-BE49-F238E27FC236}">
                <a16:creationId xmlns:a16="http://schemas.microsoft.com/office/drawing/2014/main" id="{4FBA744F-475D-4105-8E4A-0258155495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3FA64C-7966-4D6F-88D7-4B89F2A1DF2C}"/>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214564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ED5F-AB94-4DCF-8971-B8B2B55AF653}"/>
              </a:ext>
            </a:extLst>
          </p:cNvPr>
          <p:cNvSpPr>
            <a:spLocks noGrp="1"/>
          </p:cNvSpPr>
          <p:nvPr>
            <p:ph type="title"/>
          </p:nvPr>
        </p:nvSpPr>
        <p:spPr>
          <a:xfrm>
            <a:off x="1443740" y="1558944"/>
            <a:ext cx="3279689" cy="1864196"/>
          </a:xfrm>
        </p:spPr>
        <p:txBody>
          <a:bodyPr anchor="b"/>
          <a:lstStyle>
            <a:lvl1pPr algn="r">
              <a:defRPr sz="2800">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41EE4CB-68CF-4BF3-A891-8277AFD13D88}"/>
              </a:ext>
            </a:extLst>
          </p:cNvPr>
          <p:cNvSpPr>
            <a:spLocks noGrp="1"/>
          </p:cNvSpPr>
          <p:nvPr>
            <p:ph idx="1"/>
          </p:nvPr>
        </p:nvSpPr>
        <p:spPr>
          <a:xfrm>
            <a:off x="5334000" y="762000"/>
            <a:ext cx="5333999" cy="5334000"/>
          </a:xfrm>
        </p:spPr>
        <p:txBody>
          <a:bodyPr anchor="ctr">
            <a:normAutofit/>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5292E72-B66D-40EE-B182-5585382A6DC9}"/>
              </a:ext>
            </a:extLst>
          </p:cNvPr>
          <p:cNvSpPr>
            <a:spLocks noGrp="1"/>
          </p:cNvSpPr>
          <p:nvPr>
            <p:ph type="body" sz="half" idx="2"/>
          </p:nvPr>
        </p:nvSpPr>
        <p:spPr>
          <a:xfrm>
            <a:off x="1443741" y="3649682"/>
            <a:ext cx="3233096" cy="1933605"/>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73B694-B050-45F3-AE6F-A86A129F1C64}"/>
              </a:ext>
            </a:extLst>
          </p:cNvPr>
          <p:cNvSpPr>
            <a:spLocks noGrp="1"/>
          </p:cNvSpPr>
          <p:nvPr>
            <p:ph type="dt" sz="half" idx="10"/>
          </p:nvPr>
        </p:nvSpPr>
        <p:spPr/>
        <p:txBody>
          <a:bodyPr/>
          <a:lstStyle/>
          <a:p>
            <a:fld id="{3C2B07E4-CDF9-4C88-A2F3-04620E58224D}" type="datetimeFigureOut">
              <a:rPr lang="en-US" smtClean="0"/>
              <a:t>5/10/2023</a:t>
            </a:fld>
            <a:endParaRPr lang="en-US"/>
          </a:p>
        </p:txBody>
      </p:sp>
      <p:sp>
        <p:nvSpPr>
          <p:cNvPr id="6" name="Footer Placeholder 5">
            <a:extLst>
              <a:ext uri="{FF2B5EF4-FFF2-40B4-BE49-F238E27FC236}">
                <a16:creationId xmlns:a16="http://schemas.microsoft.com/office/drawing/2014/main" id="{7E8AE423-9CA5-46B3-96B1-7586AD0208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4B973D-F1F7-47BC-996D-6100B7C89520}"/>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284588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9949-4A1F-4DA9-9B75-A6180F954B8D}"/>
              </a:ext>
            </a:extLst>
          </p:cNvPr>
          <p:cNvSpPr>
            <a:spLocks noGrp="1"/>
          </p:cNvSpPr>
          <p:nvPr>
            <p:ph type="title"/>
          </p:nvPr>
        </p:nvSpPr>
        <p:spPr>
          <a:xfrm>
            <a:off x="1433543" y="1383126"/>
            <a:ext cx="3289886" cy="2045874"/>
          </a:xfrm>
        </p:spPr>
        <p:txBody>
          <a:bodyPr anchor="b"/>
          <a:lstStyle>
            <a:lvl1pPr algn="r">
              <a:defRPr sz="2800">
                <a:solidFill>
                  <a:schemeClr val="tx1"/>
                </a:solidFill>
              </a:defRPr>
            </a:lvl1pPr>
          </a:lstStyle>
          <a:p>
            <a:r>
              <a:rPr lang="en-US"/>
              <a:t>Click to edit Master title style</a:t>
            </a:r>
          </a:p>
        </p:txBody>
      </p:sp>
      <p:sp>
        <p:nvSpPr>
          <p:cNvPr id="3" name="Picture Placeholder 2">
            <a:extLst>
              <a:ext uri="{FF2B5EF4-FFF2-40B4-BE49-F238E27FC236}">
                <a16:creationId xmlns:a16="http://schemas.microsoft.com/office/drawing/2014/main" id="{79A8D794-C670-4569-93D9-0FF8B35AA7AE}"/>
              </a:ext>
            </a:extLst>
          </p:cNvPr>
          <p:cNvSpPr>
            <a:spLocks noGrp="1"/>
          </p:cNvSpPr>
          <p:nvPr>
            <p:ph type="pic" idx="1"/>
          </p:nvPr>
        </p:nvSpPr>
        <p:spPr>
          <a:xfrm>
            <a:off x="5334001" y="762000"/>
            <a:ext cx="5333999" cy="5334000"/>
          </a:xfrm>
        </p:spPr>
        <p:txBody>
          <a:bodyPr/>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92486F6-AE67-4B34-B8E2-0B7576DC2E3A}"/>
              </a:ext>
            </a:extLst>
          </p:cNvPr>
          <p:cNvSpPr>
            <a:spLocks noGrp="1"/>
          </p:cNvSpPr>
          <p:nvPr>
            <p:ph type="body" sz="half" idx="2"/>
          </p:nvPr>
        </p:nvSpPr>
        <p:spPr>
          <a:xfrm>
            <a:off x="1433544" y="3649682"/>
            <a:ext cx="3243292" cy="1684317"/>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98B11C-BB63-49A6-B488-29D4FBF8E107}"/>
              </a:ext>
            </a:extLst>
          </p:cNvPr>
          <p:cNvSpPr>
            <a:spLocks noGrp="1"/>
          </p:cNvSpPr>
          <p:nvPr>
            <p:ph type="dt" sz="half" idx="10"/>
          </p:nvPr>
        </p:nvSpPr>
        <p:spPr/>
        <p:txBody>
          <a:bodyPr/>
          <a:lstStyle/>
          <a:p>
            <a:fld id="{3C2B07E4-CDF9-4C88-A2F3-04620E58224D}" type="datetimeFigureOut">
              <a:rPr lang="en-US" smtClean="0"/>
              <a:t>5/10/2023</a:t>
            </a:fld>
            <a:endParaRPr lang="en-US"/>
          </a:p>
        </p:txBody>
      </p:sp>
      <p:sp>
        <p:nvSpPr>
          <p:cNvPr id="6" name="Footer Placeholder 5">
            <a:extLst>
              <a:ext uri="{FF2B5EF4-FFF2-40B4-BE49-F238E27FC236}">
                <a16:creationId xmlns:a16="http://schemas.microsoft.com/office/drawing/2014/main" id="{324B9166-6D36-4F0A-9ADD-33D49A0C3A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B22B8F-7760-41B3-9053-DD90255B9EE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8968058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84152A-7FE0-4708-B7C1-DBEC8F133766}"/>
              </a:ext>
            </a:extLst>
          </p:cNvPr>
          <p:cNvSpPr>
            <a:spLocks noGrp="1"/>
          </p:cNvSpPr>
          <p:nvPr>
            <p:ph type="title"/>
          </p:nvPr>
        </p:nvSpPr>
        <p:spPr>
          <a:xfrm>
            <a:off x="1429566" y="1041621"/>
            <a:ext cx="9238434" cy="861383"/>
          </a:xfrm>
          <a:prstGeom prst="rect">
            <a:avLst/>
          </a:prstGeom>
        </p:spPr>
        <p:txBody>
          <a:bodyPr vert="horz" lIns="91440" tIns="45720" rIns="91440" bIns="45720" rtlCol="0" anchor="b">
            <a:noAutofit/>
          </a:bodyPr>
          <a:lstStyle/>
          <a:p>
            <a:r>
              <a:rPr lang="en-US"/>
              <a:t>Click to edit Master title style</a:t>
            </a:r>
          </a:p>
        </p:txBody>
      </p:sp>
      <p:sp>
        <p:nvSpPr>
          <p:cNvPr id="3" name="Text Placeholder 2">
            <a:extLst>
              <a:ext uri="{FF2B5EF4-FFF2-40B4-BE49-F238E27FC236}">
                <a16:creationId xmlns:a16="http://schemas.microsoft.com/office/drawing/2014/main" id="{B911AB53-BAF9-439D-9451-47193CF2FF8E}"/>
              </a:ext>
            </a:extLst>
          </p:cNvPr>
          <p:cNvSpPr>
            <a:spLocks noGrp="1"/>
          </p:cNvSpPr>
          <p:nvPr>
            <p:ph type="body" idx="1"/>
          </p:nvPr>
        </p:nvSpPr>
        <p:spPr>
          <a:xfrm>
            <a:off x="1429566" y="2285999"/>
            <a:ext cx="9238434" cy="3810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B96D9F-562A-496F-A530-A561994DC5EF}"/>
              </a:ext>
            </a:extLst>
          </p:cNvPr>
          <p:cNvSpPr>
            <a:spLocks noGrp="1"/>
          </p:cNvSpPr>
          <p:nvPr>
            <p:ph type="dt" sz="half" idx="2"/>
          </p:nvPr>
        </p:nvSpPr>
        <p:spPr>
          <a:xfrm rot="5400000">
            <a:off x="10471087" y="4891318"/>
            <a:ext cx="2673295"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3C2B07E4-CDF9-4C88-A2F3-04620E58224D}" type="datetimeFigureOut">
              <a:rPr lang="en-US" smtClean="0"/>
              <a:pPr/>
              <a:t>5/10/2023</a:t>
            </a:fld>
            <a:endParaRPr lang="en-US"/>
          </a:p>
        </p:txBody>
      </p:sp>
      <p:sp>
        <p:nvSpPr>
          <p:cNvPr id="5" name="Footer Placeholder 4">
            <a:extLst>
              <a:ext uri="{FF2B5EF4-FFF2-40B4-BE49-F238E27FC236}">
                <a16:creationId xmlns:a16="http://schemas.microsoft.com/office/drawing/2014/main" id="{CC3060FE-AAC3-4FAE-9EB4-BCAE72D95670}"/>
              </a:ext>
            </a:extLst>
          </p:cNvPr>
          <p:cNvSpPr>
            <a:spLocks noGrp="1"/>
          </p:cNvSpPr>
          <p:nvPr>
            <p:ph type="ftr" sz="quarter" idx="3"/>
          </p:nvPr>
        </p:nvSpPr>
        <p:spPr>
          <a:xfrm rot="5400000">
            <a:off x="10473021" y="1609893"/>
            <a:ext cx="2669427"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4777EDB2-8F31-42FA-B253-62D241466385}"/>
              </a:ext>
            </a:extLst>
          </p:cNvPr>
          <p:cNvSpPr>
            <a:spLocks noGrp="1"/>
          </p:cNvSpPr>
          <p:nvPr>
            <p:ph type="sldNum" sz="quarter" idx="4"/>
          </p:nvPr>
        </p:nvSpPr>
        <p:spPr>
          <a:xfrm>
            <a:off x="11492908" y="3219853"/>
            <a:ext cx="629653" cy="429830"/>
          </a:xfrm>
          <a:prstGeom prst="rect">
            <a:avLst/>
          </a:prstGeom>
        </p:spPr>
        <p:txBody>
          <a:bodyPr vert="horz" lIns="91440" tIns="45720" rIns="91440" bIns="45720" rtlCol="0" anchor="ctr"/>
          <a:lstStyle>
            <a:lvl1pPr algn="ctr">
              <a:defRPr sz="1600" b="1">
                <a:solidFill>
                  <a:schemeClr val="tx1">
                    <a:tint val="75000"/>
                  </a:schemeClr>
                </a:solidFill>
                <a:latin typeface="+mj-lt"/>
              </a:defRPr>
            </a:lvl1pPr>
          </a:lstStyle>
          <a:p>
            <a:fld id="{EFE71E98-A417-4ECC-ACEB-C0490C20DB04}" type="slidenum">
              <a:rPr lang="en-US" smtClean="0"/>
              <a:pPr/>
              <a:t>‹#›</a:t>
            </a:fld>
            <a:endParaRPr lang="en-US"/>
          </a:p>
        </p:txBody>
      </p:sp>
    </p:spTree>
    <p:extLst>
      <p:ext uri="{BB962C8B-B14F-4D97-AF65-F5344CB8AC3E}">
        <p14:creationId xmlns:p14="http://schemas.microsoft.com/office/powerpoint/2010/main" val="2159778650"/>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4.png"/><Relationship Id="rId4"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kaggle.com/datasets/mike90/airport-codes" TargetMode="External"/><Relationship Id="rId2" Type="http://schemas.openxmlformats.org/officeDocument/2006/relationships/hyperlink" Target="https://www.kaggle.com/datasets/dilwong/flightprices" TargetMode="Externa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hyperlink" Target="https://github.com/amach3/Flight-Price-Analysis.git"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id="{68B50BE9-DA5F-9408-CFAF-11FF3098BEA8}"/>
              </a:ext>
            </a:extLst>
          </p:cNvPr>
          <p:cNvSpPr>
            <a:spLocks noMove="1" noResize="1"/>
          </p:cNvSpPr>
          <p:nvPr/>
        </p:nvSpPr>
        <p:spPr>
          <a:xfrm>
            <a:off x="0" y="0"/>
            <a:ext cx="12188952" cy="6858000"/>
          </a:xfrm>
          <a:prstGeom prst="rect">
            <a:avLst/>
          </a:prstGeom>
          <a:solidFill>
            <a:srgbClr val="4472C4"/>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pic>
        <p:nvPicPr>
          <p:cNvPr id="3" name="Video 4" descr="View from plane wing">
            <a:extLst>
              <a:ext uri="{FF2B5EF4-FFF2-40B4-BE49-F238E27FC236}">
                <a16:creationId xmlns:a16="http://schemas.microsoft.com/office/drawing/2014/main" id="{D456E6AC-6602-88C4-7E96-47ECEDBF566A}"/>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5"/>
          <a:stretch>
            <a:fillRect/>
          </a:stretch>
        </p:blipFill>
        <p:spPr>
          <a:xfrm>
            <a:off x="-3044" y="9"/>
            <a:ext cx="12191996" cy="6857990"/>
          </a:xfrm>
          <a:prstGeom prst="rect">
            <a:avLst/>
          </a:prstGeom>
          <a:noFill/>
          <a:ln cap="flat">
            <a:noFill/>
          </a:ln>
        </p:spPr>
      </p:pic>
      <p:sp>
        <p:nvSpPr>
          <p:cNvPr id="5" name="Title 1">
            <a:extLst>
              <a:ext uri="{FF2B5EF4-FFF2-40B4-BE49-F238E27FC236}">
                <a16:creationId xmlns:a16="http://schemas.microsoft.com/office/drawing/2014/main" id="{31364637-D0F6-D451-9A57-3D66AAE2B16A}"/>
              </a:ext>
            </a:extLst>
          </p:cNvPr>
          <p:cNvSpPr txBox="1">
            <a:spLocks noGrp="1"/>
          </p:cNvSpPr>
          <p:nvPr>
            <p:ph type="ctrTitle"/>
          </p:nvPr>
        </p:nvSpPr>
        <p:spPr>
          <a:xfrm>
            <a:off x="1097280" y="325553"/>
            <a:ext cx="10058400" cy="2160793"/>
          </a:xfrm>
          <a:effectLst>
            <a:outerShdw dist="38096" dir="2700000" algn="tl">
              <a:srgbClr val="000000">
                <a:alpha val="40000"/>
              </a:srgbClr>
            </a:outerShdw>
          </a:effectLst>
        </p:spPr>
        <p:txBody>
          <a:bodyPr/>
          <a:lstStyle/>
          <a:p>
            <a:pPr lvl="0"/>
            <a:r>
              <a:rPr lang="en-US" sz="5200">
                <a:solidFill>
                  <a:srgbClr val="FFFFFF"/>
                </a:solidFill>
              </a:rPr>
              <a:t>     Flight Prices Analysis</a:t>
            </a:r>
          </a:p>
        </p:txBody>
      </p:sp>
      <p:sp>
        <p:nvSpPr>
          <p:cNvPr id="8" name="TextBox 7">
            <a:extLst>
              <a:ext uri="{FF2B5EF4-FFF2-40B4-BE49-F238E27FC236}">
                <a16:creationId xmlns:a16="http://schemas.microsoft.com/office/drawing/2014/main" id="{DFB34B4B-36E0-FF47-2FE1-9AFDF0CBCF6C}"/>
              </a:ext>
            </a:extLst>
          </p:cNvPr>
          <p:cNvSpPr txBox="1"/>
          <p:nvPr/>
        </p:nvSpPr>
        <p:spPr>
          <a:xfrm>
            <a:off x="4190615" y="3600148"/>
            <a:ext cx="8092440" cy="2677656"/>
          </a:xfrm>
          <a:prstGeom prst="rect">
            <a:avLst/>
          </a:prstGeom>
          <a:noFill/>
        </p:spPr>
        <p:txBody>
          <a:bodyPr wrap="square" rtlCol="0">
            <a:spAutoFit/>
          </a:bodyPr>
          <a:lstStyle/>
          <a:p>
            <a:pPr lvl="0" algn="ctr"/>
            <a:r>
              <a:rPr lang="en-US" sz="2800" b="1">
                <a:solidFill>
                  <a:schemeClr val="bg1"/>
                </a:solidFill>
                <a:latin typeface="Times New Roman" panose="02020603050405020304" pitchFamily="18" charset="0"/>
                <a:cs typeface="Times New Roman" panose="02020603050405020304" pitchFamily="18" charset="0"/>
              </a:rPr>
              <a:t>California State University, Los Angeles</a:t>
            </a:r>
          </a:p>
          <a:p>
            <a:pPr lvl="0" algn="ctr"/>
            <a:r>
              <a:rPr lang="en-US" sz="2800" b="1">
                <a:solidFill>
                  <a:schemeClr val="bg1"/>
                </a:solidFill>
                <a:latin typeface="Times New Roman" panose="02020603050405020304" pitchFamily="18" charset="0"/>
                <a:cs typeface="Times New Roman" panose="02020603050405020304" pitchFamily="18" charset="0"/>
              </a:rPr>
              <a:t>CIS 5200 – System Design and Analysis</a:t>
            </a:r>
          </a:p>
          <a:p>
            <a:pPr lvl="0" algn="ctr"/>
            <a:r>
              <a:rPr lang="en-US" sz="2800" b="1">
                <a:solidFill>
                  <a:schemeClr val="bg1"/>
                </a:solidFill>
                <a:latin typeface="Times New Roman" panose="02020603050405020304" pitchFamily="18" charset="0"/>
                <a:cs typeface="Times New Roman" panose="02020603050405020304" pitchFamily="18" charset="0"/>
              </a:rPr>
              <a:t>Dr. Jongwook Woo</a:t>
            </a:r>
          </a:p>
          <a:p>
            <a:pPr lvl="0" algn="ctr"/>
            <a:r>
              <a:rPr lang="en-US" sz="2800" b="1">
                <a:solidFill>
                  <a:schemeClr val="bg1"/>
                </a:solidFill>
                <a:latin typeface="Times New Roman" panose="02020603050405020304" pitchFamily="18" charset="0"/>
                <a:cs typeface="Times New Roman" panose="02020603050405020304" pitchFamily="18" charset="0"/>
              </a:rPr>
              <a:t>Team Members: Ragi Dave, An Mach, </a:t>
            </a:r>
          </a:p>
          <a:p>
            <a:pPr lvl="0" algn="ctr"/>
            <a:r>
              <a:rPr lang="en-US" sz="2800" b="1">
                <a:solidFill>
                  <a:schemeClr val="bg1"/>
                </a:solidFill>
                <a:latin typeface="Times New Roman" panose="02020603050405020304" pitchFamily="18" charset="0"/>
                <a:cs typeface="Times New Roman" panose="02020603050405020304" pitchFamily="18" charset="0"/>
              </a:rPr>
              <a:t>Ankita Hasmukhbhai Savaliya, Bhumika Suvagia</a:t>
            </a:r>
          </a:p>
          <a:p>
            <a:pPr algn="ctr"/>
            <a:endParaRPr lang="en-US" sz="2800"/>
          </a:p>
        </p:txBody>
      </p:sp>
      <p:pic>
        <p:nvPicPr>
          <p:cNvPr id="4" name="Picture 5" descr="Logo&#10;&#10;Description automatically generated">
            <a:extLst>
              <a:ext uri="{FF2B5EF4-FFF2-40B4-BE49-F238E27FC236}">
                <a16:creationId xmlns:a16="http://schemas.microsoft.com/office/drawing/2014/main" id="{9B8F6CCC-3602-2104-BB0F-F0921D1B1743}"/>
              </a:ext>
            </a:extLst>
          </p:cNvPr>
          <p:cNvPicPr>
            <a:picLocks noChangeAspect="1"/>
          </p:cNvPicPr>
          <p:nvPr/>
        </p:nvPicPr>
        <p:blipFill>
          <a:blip r:embed="rId5"/>
          <a:stretch>
            <a:fillRect/>
          </a:stretch>
        </p:blipFill>
        <p:spPr>
          <a:xfrm>
            <a:off x="11039605" y="-1848"/>
            <a:ext cx="1104379" cy="128761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p:endCondLst>
                    <p:cond evt="onNext" delay="0">
                      <p:tgtEl>
                        <p:sldTgt/>
                      </p:tgtEl>
                    </p:cond>
                    <p:cond evt="onPrev" delay="0">
                      <p:tgtEl>
                        <p:sldTgt/>
                      </p:tgtEl>
                    </p:cond>
                  </p:endCondLst>
                </p:cTn>
                <p:tgtEl>
                  <p:spTgt spid="3"/>
                </p:tgtEl>
              </p:cMediaNode>
            </p:video>
            <p:seq concurrent="1" nextAc="seek">
              <p:cTn id="8" dur="indefinite" nodeType="interactiveSeq">
                <p:stCondLst>
                  <p:cond evt="onClick" delay="0">
                    <p:tgtEl>
                      <p:spTgt spid="3"/>
                    </p:tgtEl>
                  </p:cond>
                </p:stCondLst>
                <p:childTnLst>
                  <p:par>
                    <p:cTn id="9" fill="hold">
                      <p:stCondLst>
                        <p:cond evt="onBegin" delay="0">
                          <p:tn val="8"/>
                        </p:cond>
                      </p:stCondLst>
                      <p:childTnLst>
                        <p:par>
                          <p:cTn id="10" fill="hold">
                            <p:stCondLst>
                              <p:cond delay="0"/>
                            </p:stCondLst>
                            <p:childTnLst>
                              <p:par>
                                <p:cTn id="11" presetID="2" presetClass="mediacall" presetSubtype="0" fill="hold" nodeType="clickEffect">
                                  <p:stCondLst>
                                    <p:cond delay="0"/>
                                  </p:stCondLst>
                                  <p:childTnLst>
                                    <p:cmd type="call" cmd="togglePause">
                                      <p:cBhvr>
                                        <p:cTn id="12"/>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D17ABB8-5272-6268-FD3D-9BEEFD071F3F}"/>
              </a:ext>
            </a:extLst>
          </p:cNvPr>
          <p:cNvSpPr>
            <a:spLocks noGrp="1"/>
          </p:cNvSpPr>
          <p:nvPr/>
        </p:nvSpPr>
        <p:spPr>
          <a:xfrm>
            <a:off x="1172391" y="312935"/>
            <a:ext cx="10333809" cy="764567"/>
          </a:xfrm>
          <a:prstGeom prst="rect">
            <a:avLst/>
          </a:prstGeom>
        </p:spPr>
        <p:txBody>
          <a:bodyPr vert="horz" lIns="91440" tIns="45720" rIns="91440" bIns="45720" rtlCol="0" anchor="b">
            <a:normAutofit/>
          </a:bodyPr>
          <a:lst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a:lstStyle>
          <a:p>
            <a:r>
              <a:rPr lang="en-US" sz="3200">
                <a:solidFill>
                  <a:schemeClr val="bg1"/>
                </a:solidFill>
              </a:rPr>
              <a:t>FlightData2 table (After Data Cleaning)</a:t>
            </a:r>
          </a:p>
        </p:txBody>
      </p:sp>
      <p:pic>
        <p:nvPicPr>
          <p:cNvPr id="3" name="Picture 2">
            <a:extLst>
              <a:ext uri="{FF2B5EF4-FFF2-40B4-BE49-F238E27FC236}">
                <a16:creationId xmlns:a16="http://schemas.microsoft.com/office/drawing/2014/main" id="{D469023A-EA65-F7DA-4E77-255E753BF7E0}"/>
              </a:ext>
            </a:extLst>
          </p:cNvPr>
          <p:cNvPicPr>
            <a:picLocks noChangeAspect="1"/>
          </p:cNvPicPr>
          <p:nvPr/>
        </p:nvPicPr>
        <p:blipFill rotWithShape="1">
          <a:blip r:embed="rId3"/>
          <a:srcRect r="26613"/>
          <a:stretch/>
        </p:blipFill>
        <p:spPr>
          <a:xfrm>
            <a:off x="855406" y="1281705"/>
            <a:ext cx="10650794" cy="5263360"/>
          </a:xfrm>
          <a:prstGeom prst="rect">
            <a:avLst/>
          </a:prstGeom>
        </p:spPr>
      </p:pic>
    </p:spTree>
    <p:extLst>
      <p:ext uri="{BB962C8B-B14F-4D97-AF65-F5344CB8AC3E}">
        <p14:creationId xmlns:p14="http://schemas.microsoft.com/office/powerpoint/2010/main" val="2024751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B1C3281D-A46F-4842-9340-4CBC29E1B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Magnifying glass showing decling performance">
            <a:extLst>
              <a:ext uri="{FF2B5EF4-FFF2-40B4-BE49-F238E27FC236}">
                <a16:creationId xmlns:a16="http://schemas.microsoft.com/office/drawing/2014/main" id="{D5671ECD-23F4-4FDB-F235-CF2A79DF264A}"/>
              </a:ext>
            </a:extLst>
          </p:cNvPr>
          <p:cNvPicPr>
            <a:picLocks noChangeAspect="1"/>
          </p:cNvPicPr>
          <p:nvPr/>
        </p:nvPicPr>
        <p:blipFill rotWithShape="1">
          <a:blip r:embed="rId2">
            <a:alphaModFix/>
          </a:blip>
          <a:srcRect t="1220" b="14510"/>
          <a:stretch/>
        </p:blipFill>
        <p:spPr>
          <a:xfrm>
            <a:off x="-1" y="10"/>
            <a:ext cx="12191999" cy="6857990"/>
          </a:xfrm>
          <a:prstGeom prst="rect">
            <a:avLst/>
          </a:prstGeom>
        </p:spPr>
      </p:pic>
      <p:sp>
        <p:nvSpPr>
          <p:cNvPr id="25" name="Rectangle 24">
            <a:extLst>
              <a:ext uri="{FF2B5EF4-FFF2-40B4-BE49-F238E27FC236}">
                <a16:creationId xmlns:a16="http://schemas.microsoft.com/office/drawing/2014/main" id="{87B080E6-308F-4DD8-A448-707DFB83CE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8637" y="1"/>
            <a:ext cx="8894726" cy="6858000"/>
          </a:xfrm>
          <a:prstGeom prst="rect">
            <a:avLst/>
          </a:prstGeom>
          <a:gradFill flip="none" rotWithShape="1">
            <a:gsLst>
              <a:gs pos="0">
                <a:srgbClr val="000000">
                  <a:alpha val="34902"/>
                </a:srgbClr>
              </a:gs>
              <a:gs pos="80000">
                <a:srgbClr val="000000">
                  <a:alpha val="0"/>
                </a:srgbClr>
              </a:gs>
              <a:gs pos="51000">
                <a:srgbClr val="000000">
                  <a:alpha val="2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8A480A60-83D2-B36D-96A9-7B33AD1FBC85}"/>
              </a:ext>
            </a:extLst>
          </p:cNvPr>
          <p:cNvSpPr>
            <a:spLocks noGrp="1"/>
          </p:cNvSpPr>
          <p:nvPr>
            <p:ph type="title"/>
          </p:nvPr>
        </p:nvSpPr>
        <p:spPr>
          <a:xfrm>
            <a:off x="2286000" y="1523999"/>
            <a:ext cx="7620000" cy="1905001"/>
          </a:xfrm>
        </p:spPr>
        <p:txBody>
          <a:bodyPr vert="horz" lIns="91440" tIns="45720" rIns="91440" bIns="45720" rtlCol="0" anchor="b">
            <a:normAutofit/>
          </a:bodyPr>
          <a:lstStyle/>
          <a:p>
            <a:pPr algn="ctr"/>
            <a:r>
              <a:rPr lang="en-US" sz="4000">
                <a:solidFill>
                  <a:srgbClr val="FFFFFF"/>
                </a:solidFill>
              </a:rPr>
              <a:t>Analysis</a:t>
            </a:r>
          </a:p>
        </p:txBody>
      </p:sp>
      <p:cxnSp>
        <p:nvCxnSpPr>
          <p:cNvPr id="27" name="Straight Connector 26">
            <a:extLst>
              <a:ext uri="{FF2B5EF4-FFF2-40B4-BE49-F238E27FC236}">
                <a16:creationId xmlns:a16="http://schemas.microsoft.com/office/drawing/2014/main" id="{313FECB8-44EE-4A45-9F7B-66ECF1C3C8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63228" y="3795164"/>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8913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D7DD8518-4289-43CE-9E36-8E7E0D7DD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picture containing bar chart&#10;&#10;Description automatically generated">
            <a:extLst>
              <a:ext uri="{FF2B5EF4-FFF2-40B4-BE49-F238E27FC236}">
                <a16:creationId xmlns:a16="http://schemas.microsoft.com/office/drawing/2014/main" id="{4D74E803-F72A-CA37-5162-BF6DD2654307}"/>
              </a:ext>
            </a:extLst>
          </p:cNvPr>
          <p:cNvPicPr>
            <a:picLocks noChangeAspect="1"/>
          </p:cNvPicPr>
          <p:nvPr/>
        </p:nvPicPr>
        <p:blipFill>
          <a:blip r:embed="rId3"/>
          <a:stretch>
            <a:fillRect/>
          </a:stretch>
        </p:blipFill>
        <p:spPr>
          <a:xfrm>
            <a:off x="1249522" y="218278"/>
            <a:ext cx="9692956" cy="6421444"/>
          </a:xfrm>
          <a:prstGeom prst="rect">
            <a:avLst/>
          </a:prstGeom>
          <a:noFill/>
        </p:spPr>
      </p:pic>
    </p:spTree>
    <p:extLst>
      <p:ext uri="{BB962C8B-B14F-4D97-AF65-F5344CB8AC3E}">
        <p14:creationId xmlns:p14="http://schemas.microsoft.com/office/powerpoint/2010/main" val="2262620248"/>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D7DD8518-4289-43CE-9E36-8E7E0D7DD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Chart, bar chart&#10;&#10;Description automatically generated">
            <a:extLst>
              <a:ext uri="{FF2B5EF4-FFF2-40B4-BE49-F238E27FC236}">
                <a16:creationId xmlns:a16="http://schemas.microsoft.com/office/drawing/2014/main" id="{91826209-A28D-205F-CADD-EB94207A7B19}"/>
              </a:ext>
            </a:extLst>
          </p:cNvPr>
          <p:cNvPicPr>
            <a:picLocks noChangeAspect="1"/>
          </p:cNvPicPr>
          <p:nvPr/>
        </p:nvPicPr>
        <p:blipFill rotWithShape="1">
          <a:blip r:embed="rId3"/>
          <a:srcRect l="487" t="923" r="1037" b="1983"/>
          <a:stretch/>
        </p:blipFill>
        <p:spPr>
          <a:xfrm>
            <a:off x="910471" y="374733"/>
            <a:ext cx="10371058" cy="6108534"/>
          </a:xfrm>
          <a:prstGeom prst="rect">
            <a:avLst/>
          </a:prstGeom>
          <a:ln w="3175">
            <a:solidFill>
              <a:schemeClr val="bg1"/>
            </a:solidFill>
          </a:ln>
        </p:spPr>
      </p:pic>
    </p:spTree>
    <p:extLst>
      <p:ext uri="{BB962C8B-B14F-4D97-AF65-F5344CB8AC3E}">
        <p14:creationId xmlns:p14="http://schemas.microsoft.com/office/powerpoint/2010/main" val="1812612886"/>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D7DD8518-4289-43CE-9E36-8E7E0D7DD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treemap chart&#10;&#10;Description automatically generated">
            <a:extLst>
              <a:ext uri="{FF2B5EF4-FFF2-40B4-BE49-F238E27FC236}">
                <a16:creationId xmlns:a16="http://schemas.microsoft.com/office/drawing/2014/main" id="{FAC816AD-FB5A-FE9E-AFA7-864417798C6F}"/>
              </a:ext>
            </a:extLst>
          </p:cNvPr>
          <p:cNvPicPr>
            <a:picLocks noChangeAspect="1"/>
          </p:cNvPicPr>
          <p:nvPr/>
        </p:nvPicPr>
        <p:blipFill>
          <a:blip r:embed="rId3"/>
          <a:stretch>
            <a:fillRect/>
          </a:stretch>
        </p:blipFill>
        <p:spPr>
          <a:xfrm>
            <a:off x="809624" y="88936"/>
            <a:ext cx="10572751" cy="6683339"/>
          </a:xfrm>
          <a:prstGeom prst="rect">
            <a:avLst/>
          </a:prstGeom>
          <a:noFill/>
          <a:ln cap="flat">
            <a:noFill/>
          </a:ln>
        </p:spPr>
      </p:pic>
    </p:spTree>
    <p:extLst>
      <p:ext uri="{BB962C8B-B14F-4D97-AF65-F5344CB8AC3E}">
        <p14:creationId xmlns:p14="http://schemas.microsoft.com/office/powerpoint/2010/main" val="2841348452"/>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D7DD8518-4289-43CE-9E36-8E7E0D7DD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Chart, line chart&#10;&#10;Description automatically generated">
            <a:extLst>
              <a:ext uri="{FF2B5EF4-FFF2-40B4-BE49-F238E27FC236}">
                <a16:creationId xmlns:a16="http://schemas.microsoft.com/office/drawing/2014/main" id="{3ABAE469-68F8-8692-3DD6-0FBB1E6D1315}"/>
              </a:ext>
            </a:extLst>
          </p:cNvPr>
          <p:cNvPicPr>
            <a:picLocks noChangeAspect="1"/>
          </p:cNvPicPr>
          <p:nvPr/>
        </p:nvPicPr>
        <p:blipFill>
          <a:blip r:embed="rId3"/>
          <a:stretch>
            <a:fillRect/>
          </a:stretch>
        </p:blipFill>
        <p:spPr>
          <a:xfrm>
            <a:off x="1228165" y="210498"/>
            <a:ext cx="9738972" cy="6437408"/>
          </a:xfrm>
          <a:prstGeom prst="rect">
            <a:avLst/>
          </a:prstGeom>
          <a:noFill/>
          <a:ln cap="flat">
            <a:noFill/>
          </a:ln>
        </p:spPr>
      </p:pic>
    </p:spTree>
    <p:extLst>
      <p:ext uri="{BB962C8B-B14F-4D97-AF65-F5344CB8AC3E}">
        <p14:creationId xmlns:p14="http://schemas.microsoft.com/office/powerpoint/2010/main" val="1204349000"/>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D7DD8518-4289-43CE-9E36-8E7E0D7DD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Screen Recording 2">
            <a:extLst>
              <a:ext uri="{FF2B5EF4-FFF2-40B4-BE49-F238E27FC236}">
                <a16:creationId xmlns:a16="http://schemas.microsoft.com/office/drawing/2014/main" id="{0D7A247A-973D-743A-DB71-D5754DF1FB6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112659" y="63804"/>
            <a:ext cx="9966681" cy="6703888"/>
          </a:xfrm>
          <a:prstGeom prst="rect">
            <a:avLst/>
          </a:prstGeom>
          <a:noFill/>
          <a:ln cap="flat">
            <a:noFill/>
          </a:ln>
        </p:spPr>
      </p:pic>
    </p:spTree>
    <p:extLst>
      <p:ext uri="{BB962C8B-B14F-4D97-AF65-F5344CB8AC3E}">
        <p14:creationId xmlns:p14="http://schemas.microsoft.com/office/powerpoint/2010/main" val="169802685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345"/>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p:tgtEl>
                                          <p:spTgt spid="4"/>
                                        </p:tgtEl>
                                      </p:cBhvr>
                                    </p:cmd>
                                  </p:childTnLst>
                                </p:cTn>
                              </p:par>
                            </p:childTnLst>
                          </p:cTn>
                        </p:par>
                      </p:childTnLst>
                    </p:cTn>
                  </p:par>
                </p:childTnLst>
              </p:cTn>
              <p:nextCondLst>
                <p:cond evt="onClick" delay="0">
                  <p:tgtEl>
                    <p:spTgt spid="4"/>
                  </p:tgtEl>
                </p:cond>
              </p:nextCondLst>
            </p:seq>
            <p:video>
              <p:cMediaNode>
                <p:cTn id="12">
                  <p:endCondLst>
                    <p:cond evt="onNext" delay="0">
                      <p:tgtEl>
                        <p:sldTgt/>
                      </p:tgtEl>
                    </p:cond>
                    <p:cond evt="onPrev" delay="0">
                      <p:tgtEl>
                        <p:sldTgt/>
                      </p:tgtEl>
                    </p:cond>
                  </p:end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D7DD8518-4289-43CE-9E36-8E7E0D7DD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pie chart&#10;&#10;Description automatically generated">
            <a:extLst>
              <a:ext uri="{FF2B5EF4-FFF2-40B4-BE49-F238E27FC236}">
                <a16:creationId xmlns:a16="http://schemas.microsoft.com/office/drawing/2014/main" id="{DD97B003-3CE4-0FCD-7C25-D17AD1543D86}"/>
              </a:ext>
            </a:extLst>
          </p:cNvPr>
          <p:cNvPicPr>
            <a:picLocks noChangeAspect="1"/>
          </p:cNvPicPr>
          <p:nvPr/>
        </p:nvPicPr>
        <p:blipFill>
          <a:blip r:embed="rId3"/>
          <a:stretch>
            <a:fillRect/>
          </a:stretch>
        </p:blipFill>
        <p:spPr>
          <a:xfrm>
            <a:off x="1886806" y="478390"/>
            <a:ext cx="8420742" cy="5901113"/>
          </a:xfrm>
          <a:prstGeom prst="rect">
            <a:avLst/>
          </a:prstGeom>
          <a:noFill/>
          <a:ln cap="flat">
            <a:noFill/>
          </a:ln>
        </p:spPr>
      </p:pic>
    </p:spTree>
    <p:extLst>
      <p:ext uri="{BB962C8B-B14F-4D97-AF65-F5344CB8AC3E}">
        <p14:creationId xmlns:p14="http://schemas.microsoft.com/office/powerpoint/2010/main" val="1530936054"/>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A97CD-9EF8-B976-9F8D-45C90EAAA48E}"/>
              </a:ext>
            </a:extLst>
          </p:cNvPr>
          <p:cNvSpPr>
            <a:spLocks noGrp="1"/>
          </p:cNvSpPr>
          <p:nvPr>
            <p:ph type="title"/>
          </p:nvPr>
        </p:nvSpPr>
        <p:spPr>
          <a:xfrm>
            <a:off x="1138029" y="96210"/>
            <a:ext cx="4171190" cy="646656"/>
          </a:xfrm>
        </p:spPr>
        <p:txBody>
          <a:bodyPr>
            <a:noAutofit/>
          </a:bodyPr>
          <a:lstStyle/>
          <a:p>
            <a:r>
              <a:rPr lang="en-US" sz="3200">
                <a:solidFill>
                  <a:schemeClr val="bg1"/>
                </a:solidFill>
              </a:rPr>
              <a:t>CONCLUSION</a:t>
            </a:r>
          </a:p>
        </p:txBody>
      </p:sp>
      <p:sp>
        <p:nvSpPr>
          <p:cNvPr id="3" name="TextBox 2">
            <a:extLst>
              <a:ext uri="{FF2B5EF4-FFF2-40B4-BE49-F238E27FC236}">
                <a16:creationId xmlns:a16="http://schemas.microsoft.com/office/drawing/2014/main" id="{3D8E4036-DAA8-10B2-0196-0C7D4CC23BF7}"/>
              </a:ext>
            </a:extLst>
          </p:cNvPr>
          <p:cNvSpPr txBox="1"/>
          <p:nvPr/>
        </p:nvSpPr>
        <p:spPr>
          <a:xfrm>
            <a:off x="987287" y="742866"/>
            <a:ext cx="10542105" cy="6555641"/>
          </a:xfrm>
          <a:prstGeom prst="rect">
            <a:avLst/>
          </a:prstGeom>
          <a:noFill/>
        </p:spPr>
        <p:txBody>
          <a:bodyPr wrap="square" lIns="91440" tIns="45720" rIns="91440" bIns="45720" rtlCol="0" anchor="t">
            <a:spAutoFit/>
          </a:bodyPr>
          <a:lstStyle/>
          <a:p>
            <a:r>
              <a:rPr lang="en-US" sz="2800">
                <a:solidFill>
                  <a:schemeClr val="bg1"/>
                </a:solidFill>
                <a:latin typeface="Calibri"/>
                <a:cs typeface="Calibri"/>
              </a:rPr>
              <a:t>Data Analysis Summary:</a:t>
            </a:r>
          </a:p>
          <a:p>
            <a:pPr marL="571500" indent="-571500">
              <a:buFont typeface="+mj-lt"/>
              <a:buAutoNum type="romanLcPeriod"/>
            </a:pPr>
            <a:r>
              <a:rPr lang="en-US" sz="2800">
                <a:solidFill>
                  <a:schemeClr val="bg1"/>
                </a:solidFill>
                <a:latin typeface="Calibri"/>
                <a:cs typeface="Calibri"/>
              </a:rPr>
              <a:t>The report highlights the top and least 10 flight routes based on the number of tickets sold.</a:t>
            </a:r>
            <a:endParaRPr lang="en-US" sz="2800">
              <a:solidFill>
                <a:schemeClr val="bg1"/>
              </a:solidFill>
              <a:latin typeface="Calibri"/>
              <a:ea typeface="Calibri"/>
              <a:cs typeface="Calibri"/>
            </a:endParaRPr>
          </a:p>
          <a:p>
            <a:pPr marL="571500" indent="-571500">
              <a:buFont typeface="+mj-lt"/>
              <a:buAutoNum type="romanLcPeriod"/>
            </a:pPr>
            <a:r>
              <a:rPr lang="en-US" sz="2800">
                <a:solidFill>
                  <a:schemeClr val="bg1"/>
                </a:solidFill>
                <a:latin typeface="Calibri"/>
                <a:cs typeface="Calibri"/>
              </a:rPr>
              <a:t>The report also identifies the top 15 most expensive flight routes, based on the ticket price.</a:t>
            </a:r>
            <a:endParaRPr lang="en-US" sz="2800">
              <a:solidFill>
                <a:schemeClr val="bg1"/>
              </a:solidFill>
              <a:latin typeface="Calibri"/>
              <a:ea typeface="Calibri"/>
              <a:cs typeface="Calibri"/>
            </a:endParaRPr>
          </a:p>
          <a:p>
            <a:pPr marL="571500" indent="-571500">
              <a:buFont typeface="+mj-lt"/>
              <a:buAutoNum type="romanLcPeriod"/>
            </a:pPr>
            <a:r>
              <a:rPr lang="en-US" sz="2800">
                <a:solidFill>
                  <a:schemeClr val="bg1"/>
                </a:solidFill>
                <a:latin typeface="Calibri"/>
                <a:cs typeface="Calibri"/>
              </a:rPr>
              <a:t>In June, airfare was found to be higher in comparison to the traveled distance.</a:t>
            </a:r>
            <a:endParaRPr lang="en-US" sz="2800">
              <a:solidFill>
                <a:schemeClr val="bg1"/>
              </a:solidFill>
              <a:latin typeface="Calibri"/>
              <a:ea typeface="Calibri"/>
              <a:cs typeface="Calibri"/>
            </a:endParaRPr>
          </a:p>
          <a:p>
            <a:pPr marL="571500" indent="-571500">
              <a:buFont typeface="+mj-lt"/>
              <a:buAutoNum type="romanLcPeriod"/>
            </a:pPr>
            <a:r>
              <a:rPr lang="en-US" sz="2800">
                <a:solidFill>
                  <a:schemeClr val="bg1"/>
                </a:solidFill>
                <a:latin typeface="Calibri"/>
                <a:cs typeface="Calibri"/>
              </a:rPr>
              <a:t>In August and September, the majority of destination airports experienced higher traffic.</a:t>
            </a:r>
            <a:endParaRPr lang="en-US" sz="2800">
              <a:solidFill>
                <a:schemeClr val="bg1"/>
              </a:solidFill>
              <a:latin typeface="Calibri"/>
              <a:ea typeface="Calibri"/>
              <a:cs typeface="Calibri"/>
            </a:endParaRPr>
          </a:p>
          <a:p>
            <a:pPr marL="571500" indent="-571500">
              <a:buFont typeface="+mj-lt"/>
              <a:buAutoNum type="romanLcPeriod"/>
            </a:pPr>
            <a:r>
              <a:rPr lang="en-US" sz="2800">
                <a:solidFill>
                  <a:schemeClr val="bg1"/>
                </a:solidFill>
                <a:latin typeface="Calibri"/>
                <a:cs typeface="Calibri"/>
              </a:rPr>
              <a:t>It was observed that airlines offer only a small proportion of basic economy tickets.</a:t>
            </a:r>
            <a:endParaRPr lang="en-US" sz="2800">
              <a:solidFill>
                <a:schemeClr val="bg1"/>
              </a:solidFill>
              <a:latin typeface="Calibri"/>
              <a:ea typeface="Calibri"/>
              <a:cs typeface="Calibri"/>
            </a:endParaRPr>
          </a:p>
          <a:p>
            <a:r>
              <a:rPr lang="en-US" sz="2800">
                <a:solidFill>
                  <a:schemeClr val="bg1"/>
                </a:solidFill>
                <a:latin typeface="Calibri"/>
                <a:cs typeface="Calibri"/>
              </a:rPr>
              <a:t>Further research could be conducted by analyzing data from additional airports to gain a more comprehensive understanding of the trends in the airline industry.</a:t>
            </a:r>
            <a:endParaRPr lang="en-US" sz="2800">
              <a:solidFill>
                <a:schemeClr val="bg1"/>
              </a:solidFill>
              <a:latin typeface="Calibri"/>
              <a:ea typeface="Calibri"/>
              <a:cs typeface="Calibri"/>
            </a:endParaRPr>
          </a:p>
          <a:p>
            <a:endParaRPr lang="en-US" sz="2800">
              <a:solidFill>
                <a:schemeClr val="bg1"/>
              </a:solidFill>
              <a:latin typeface="Calibri"/>
              <a:cs typeface="Calibri"/>
            </a:endParaRPr>
          </a:p>
        </p:txBody>
      </p:sp>
    </p:spTree>
    <p:extLst>
      <p:ext uri="{BB962C8B-B14F-4D97-AF65-F5344CB8AC3E}">
        <p14:creationId xmlns:p14="http://schemas.microsoft.com/office/powerpoint/2010/main" val="16644216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28759B-2CA0-E602-6EB9-47B20759FE8E}"/>
              </a:ext>
            </a:extLst>
          </p:cNvPr>
          <p:cNvSpPr>
            <a:spLocks noGrp="1"/>
          </p:cNvSpPr>
          <p:nvPr>
            <p:ph type="title"/>
          </p:nvPr>
        </p:nvSpPr>
        <p:spPr>
          <a:xfrm>
            <a:off x="1088569" y="1406387"/>
            <a:ext cx="3936275" cy="2231319"/>
          </a:xfrm>
        </p:spPr>
        <p:txBody>
          <a:bodyPr vert="horz" lIns="91440" tIns="45720" rIns="91440" bIns="45720" rtlCol="0" anchor="b">
            <a:normAutofit/>
          </a:bodyPr>
          <a:lstStyle/>
          <a:p>
            <a:pPr algn="ctr"/>
            <a:r>
              <a:rPr lang="en-US"/>
              <a:t>Thank you</a:t>
            </a:r>
          </a:p>
        </p:txBody>
      </p:sp>
      <p:sp>
        <p:nvSpPr>
          <p:cNvPr id="14" name="Rectangle 13">
            <a:extLst>
              <a:ext uri="{FF2B5EF4-FFF2-40B4-BE49-F238E27FC236}">
                <a16:creationId xmlns:a16="http://schemas.microsoft.com/office/drawing/2014/main" id="{824F4927-E645-48C1-B709-AC214B1B7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Smiling Face with No Fill">
            <a:extLst>
              <a:ext uri="{FF2B5EF4-FFF2-40B4-BE49-F238E27FC236}">
                <a16:creationId xmlns:a16="http://schemas.microsoft.com/office/drawing/2014/main" id="{33D021B6-BFF5-108D-B2CF-BB04DFE477F6}"/>
              </a:ext>
            </a:extLst>
          </p:cNvPr>
          <p:cNvPicPr>
            <a:picLocks noChangeAspect="1"/>
          </p:cNvPicPr>
          <p:nvPr/>
        </p:nvPicPr>
        <p:blipFill>
          <a:blip r:embed="rId2">
            <a:alphaModFix/>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58000" y="1143001"/>
            <a:ext cx="4572000" cy="4572000"/>
          </a:xfrm>
          <a:prstGeom prst="rect">
            <a:avLst/>
          </a:prstGeom>
        </p:spPr>
      </p:pic>
      <p:cxnSp>
        <p:nvCxnSpPr>
          <p:cNvPr id="16" name="Straight Connector 15">
            <a:extLst>
              <a:ext uri="{FF2B5EF4-FFF2-40B4-BE49-F238E27FC236}">
                <a16:creationId xmlns:a16="http://schemas.microsoft.com/office/drawing/2014/main" id="{414C5C93-B9E9-4392-ADCF-ABF21209DD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562423" y="396058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3595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7218290-08E7-4AB8-8549-F625B01F0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77ABE9-7E50-4C93-A3F7-FE5F08F376E1}"/>
              </a:ext>
            </a:extLst>
          </p:cNvPr>
          <p:cNvSpPr>
            <a:spLocks noGrp="1"/>
          </p:cNvSpPr>
          <p:nvPr>
            <p:ph type="title"/>
          </p:nvPr>
        </p:nvSpPr>
        <p:spPr>
          <a:xfrm>
            <a:off x="964565" y="662492"/>
            <a:ext cx="4163190" cy="827854"/>
          </a:xfrm>
        </p:spPr>
        <p:txBody>
          <a:bodyPr>
            <a:normAutofit/>
          </a:bodyPr>
          <a:lstStyle/>
          <a:p>
            <a:r>
              <a:rPr lang="en-US" sz="3200">
                <a:solidFill>
                  <a:schemeClr val="bg1"/>
                </a:solidFill>
              </a:rPr>
              <a:t>AGENDA</a:t>
            </a:r>
          </a:p>
        </p:txBody>
      </p:sp>
      <p:sp>
        <p:nvSpPr>
          <p:cNvPr id="3" name="Content Placeholder 2">
            <a:extLst>
              <a:ext uri="{FF2B5EF4-FFF2-40B4-BE49-F238E27FC236}">
                <a16:creationId xmlns:a16="http://schemas.microsoft.com/office/drawing/2014/main" id="{4BB016C0-49E0-B9D7-2814-333715393E5D}"/>
              </a:ext>
            </a:extLst>
          </p:cNvPr>
          <p:cNvSpPr>
            <a:spLocks noGrp="1"/>
          </p:cNvSpPr>
          <p:nvPr>
            <p:ph idx="1"/>
          </p:nvPr>
        </p:nvSpPr>
        <p:spPr>
          <a:xfrm>
            <a:off x="964565" y="1578698"/>
            <a:ext cx="4479398" cy="4330396"/>
          </a:xfrm>
        </p:spPr>
        <p:txBody>
          <a:bodyPr vert="horz" lIns="91440" tIns="45720" rIns="91440" bIns="45720" rtlCol="0" anchor="t">
            <a:noAutofit/>
          </a:bodyPr>
          <a:lstStyle/>
          <a:p>
            <a:pPr>
              <a:buFont typeface="Calibri" panose="020B0604020202020204" pitchFamily="34" charset="0"/>
              <a:buChar char="-"/>
            </a:pPr>
            <a:r>
              <a:rPr lang="en-US" sz="2800">
                <a:solidFill>
                  <a:schemeClr val="bg1"/>
                </a:solidFill>
                <a:latin typeface="Calibri" panose="020F0502020204030204" pitchFamily="34" charset="0"/>
                <a:ea typeface="Calibri" panose="020F0502020204030204" pitchFamily="34" charset="0"/>
                <a:cs typeface="Calibri" panose="020F0502020204030204" pitchFamily="34" charset="0"/>
              </a:rPr>
              <a:t>Goals</a:t>
            </a:r>
          </a:p>
          <a:p>
            <a:pPr>
              <a:buFont typeface="Calibri" panose="020B0604020202020204" pitchFamily="34" charset="0"/>
              <a:buChar char="-"/>
            </a:pPr>
            <a:r>
              <a:rPr lang="en-US" sz="2800">
                <a:solidFill>
                  <a:schemeClr val="bg1"/>
                </a:solidFill>
                <a:latin typeface="Calibri" panose="020F0502020204030204" pitchFamily="34" charset="0"/>
                <a:ea typeface="Calibri" panose="020F0502020204030204" pitchFamily="34" charset="0"/>
                <a:cs typeface="Calibri" panose="020F0502020204030204" pitchFamily="34" charset="0"/>
              </a:rPr>
              <a:t>Dataset Information</a:t>
            </a:r>
          </a:p>
          <a:p>
            <a:pPr>
              <a:buFont typeface="Calibri" panose="020B0604020202020204" pitchFamily="34" charset="0"/>
              <a:buChar char="-"/>
            </a:pPr>
            <a:r>
              <a:rPr lang="en-US" sz="2800">
                <a:solidFill>
                  <a:schemeClr val="bg1"/>
                </a:solidFill>
                <a:latin typeface="Calibri" panose="020F0502020204030204" pitchFamily="34" charset="0"/>
                <a:ea typeface="Calibri" panose="020F0502020204030204" pitchFamily="34" charset="0"/>
                <a:cs typeface="Calibri" panose="020F0502020204030204" pitchFamily="34" charset="0"/>
              </a:rPr>
              <a:t>Hardware Specification</a:t>
            </a:r>
          </a:p>
          <a:p>
            <a:pPr>
              <a:buFont typeface="Calibri" panose="020B0604020202020204" pitchFamily="34" charset="0"/>
              <a:buChar char="-"/>
            </a:pPr>
            <a:r>
              <a:rPr lang="en-US" sz="2800">
                <a:solidFill>
                  <a:schemeClr val="bg1"/>
                </a:solidFill>
                <a:latin typeface="Calibri" panose="020F0502020204030204" pitchFamily="34" charset="0"/>
                <a:ea typeface="Calibri" panose="020F0502020204030204" pitchFamily="34" charset="0"/>
                <a:cs typeface="Calibri" panose="020F0502020204030204" pitchFamily="34" charset="0"/>
              </a:rPr>
              <a:t>Architectural Workflow</a:t>
            </a:r>
          </a:p>
          <a:p>
            <a:pPr>
              <a:buFont typeface="Calibri" panose="020B0604020202020204" pitchFamily="34" charset="0"/>
              <a:buChar char="-"/>
            </a:pPr>
            <a:r>
              <a:rPr lang="en-US" sz="2800">
                <a:solidFill>
                  <a:schemeClr val="bg1"/>
                </a:solidFill>
                <a:latin typeface="Calibri" panose="020F0502020204030204" pitchFamily="34" charset="0"/>
                <a:ea typeface="Calibri" panose="020F0502020204030204" pitchFamily="34" charset="0"/>
                <a:cs typeface="Calibri" panose="020F0502020204030204" pitchFamily="34" charset="0"/>
              </a:rPr>
              <a:t>Analysis</a:t>
            </a:r>
          </a:p>
          <a:p>
            <a:pPr>
              <a:buFont typeface="Calibri" panose="020B0604020202020204" pitchFamily="34" charset="0"/>
              <a:buChar char="-"/>
            </a:pPr>
            <a:r>
              <a:rPr lang="en-US" sz="2800">
                <a:solidFill>
                  <a:schemeClr val="bg1"/>
                </a:solidFill>
                <a:latin typeface="Calibri" panose="020F0502020204030204" pitchFamily="34" charset="0"/>
                <a:ea typeface="Calibri" panose="020F0502020204030204" pitchFamily="34" charset="0"/>
                <a:cs typeface="Calibri" panose="020F0502020204030204" pitchFamily="34" charset="0"/>
              </a:rPr>
              <a:t>Conclusion</a:t>
            </a:r>
          </a:p>
          <a:p>
            <a:pPr>
              <a:buFont typeface="Calibri" panose="020B0604020202020204" pitchFamily="34" charset="0"/>
              <a:buChar char="-"/>
            </a:pPr>
            <a:endParaRPr lang="en-US" sz="280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descr="Person writing on a notepad">
            <a:extLst>
              <a:ext uri="{FF2B5EF4-FFF2-40B4-BE49-F238E27FC236}">
                <a16:creationId xmlns:a16="http://schemas.microsoft.com/office/drawing/2014/main" id="{D515E588-9659-9341-1142-32B91A550556}"/>
              </a:ext>
            </a:extLst>
          </p:cNvPr>
          <p:cNvPicPr>
            <a:picLocks noChangeAspect="1"/>
          </p:cNvPicPr>
          <p:nvPr/>
        </p:nvPicPr>
        <p:blipFill rotWithShape="1">
          <a:blip r:embed="rId2"/>
          <a:srcRect l="15739" r="5008" b="-3"/>
          <a:stretch/>
        </p:blipFill>
        <p:spPr>
          <a:xfrm>
            <a:off x="5971911" y="707102"/>
            <a:ext cx="5579495" cy="5579495"/>
          </a:xfrm>
          <a:custGeom>
            <a:avLst/>
            <a:gdLst/>
            <a:ahLst/>
            <a:cxnLst/>
            <a:rect l="l" t="t" r="r" b="b"/>
            <a:pathLst>
              <a:path w="4629606" h="4629606">
                <a:moveTo>
                  <a:pt x="2314803" y="0"/>
                </a:moveTo>
                <a:cubicBezTo>
                  <a:pt x="3593233" y="0"/>
                  <a:pt x="4629606" y="1036373"/>
                  <a:pt x="4629606" y="2314803"/>
                </a:cubicBezTo>
                <a:cubicBezTo>
                  <a:pt x="4629606" y="3593233"/>
                  <a:pt x="3593233" y="4629606"/>
                  <a:pt x="2314803" y="4629606"/>
                </a:cubicBezTo>
                <a:cubicBezTo>
                  <a:pt x="1036373" y="4629606"/>
                  <a:pt x="0" y="3593233"/>
                  <a:pt x="0" y="2314803"/>
                </a:cubicBezTo>
                <a:cubicBezTo>
                  <a:pt x="0" y="1036373"/>
                  <a:pt x="1036373" y="0"/>
                  <a:pt x="2314803" y="0"/>
                </a:cubicBezTo>
                <a:close/>
              </a:path>
            </a:pathLst>
          </a:custGeom>
        </p:spPr>
      </p:pic>
    </p:spTree>
    <p:extLst>
      <p:ext uri="{BB962C8B-B14F-4D97-AF65-F5344CB8AC3E}">
        <p14:creationId xmlns:p14="http://schemas.microsoft.com/office/powerpoint/2010/main" val="2849478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7DD8518-4289-43CE-9E36-8E7E0D7DD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A1F0C1-1113-6B89-C42F-D8F14F79F977}"/>
              </a:ext>
            </a:extLst>
          </p:cNvPr>
          <p:cNvSpPr>
            <a:spLocks noGrp="1"/>
          </p:cNvSpPr>
          <p:nvPr>
            <p:ph type="title"/>
          </p:nvPr>
        </p:nvSpPr>
        <p:spPr>
          <a:xfrm>
            <a:off x="418877" y="217537"/>
            <a:ext cx="5955377" cy="735696"/>
          </a:xfrm>
        </p:spPr>
        <p:txBody>
          <a:bodyPr>
            <a:normAutofit/>
          </a:bodyPr>
          <a:lstStyle/>
          <a:p>
            <a:r>
              <a:rPr lang="en-US" sz="3200"/>
              <a:t>goals</a:t>
            </a:r>
          </a:p>
        </p:txBody>
      </p:sp>
      <p:sp>
        <p:nvSpPr>
          <p:cNvPr id="3" name="Content Placeholder 2">
            <a:extLst>
              <a:ext uri="{FF2B5EF4-FFF2-40B4-BE49-F238E27FC236}">
                <a16:creationId xmlns:a16="http://schemas.microsoft.com/office/drawing/2014/main" id="{A0B67CBC-B7DF-3967-A54F-A994F14EACE0}"/>
              </a:ext>
            </a:extLst>
          </p:cNvPr>
          <p:cNvSpPr>
            <a:spLocks noGrp="1"/>
          </p:cNvSpPr>
          <p:nvPr>
            <p:ph idx="1"/>
          </p:nvPr>
        </p:nvSpPr>
        <p:spPr>
          <a:xfrm>
            <a:off x="133892" y="1036741"/>
            <a:ext cx="8209848" cy="5723975"/>
          </a:xfrm>
        </p:spPr>
        <p:txBody>
          <a:bodyPr vert="horz" lIns="91440" tIns="45720" rIns="91440" bIns="45720" rtlCol="0" anchor="t">
            <a:noAutofit/>
          </a:bodyPr>
          <a:lstStyle/>
          <a:p>
            <a:pPr marL="342900" indent="-342900">
              <a:lnSpc>
                <a:spcPct val="120000"/>
              </a:lnSpc>
            </a:pPr>
            <a:r>
              <a:rPr lang="en-US" sz="2800">
                <a:solidFill>
                  <a:srgbClr val="262626"/>
                </a:solidFill>
                <a:latin typeface="Calibri"/>
                <a:ea typeface="+mn-lt"/>
                <a:cs typeface="+mn-lt"/>
              </a:rPr>
              <a:t>Provide a high-level,</a:t>
            </a:r>
            <a:r>
              <a:rPr lang="en-US" sz="2800">
                <a:solidFill>
                  <a:srgbClr val="262626"/>
                </a:solidFill>
                <a:latin typeface="Calibri"/>
                <a:cs typeface="Calibri"/>
              </a:rPr>
              <a:t> general and aggregated approach to hive analysis.</a:t>
            </a:r>
          </a:p>
          <a:p>
            <a:pPr marL="342900" indent="-342900">
              <a:lnSpc>
                <a:spcPct val="120000"/>
              </a:lnSpc>
            </a:pPr>
            <a:r>
              <a:rPr lang="en-US" sz="2800">
                <a:solidFill>
                  <a:srgbClr val="262626"/>
                </a:solidFill>
                <a:latin typeface="Calibri"/>
                <a:cs typeface="Calibri"/>
              </a:rPr>
              <a:t>Performed analysis</a:t>
            </a:r>
            <a:r>
              <a:rPr lang="en-US" sz="2800" i="0">
                <a:effectLst/>
                <a:latin typeface="Calibri"/>
                <a:cs typeface="Calibri"/>
              </a:rPr>
              <a:t> could be valuable for travelers who are looking to plan their trips in advance and find the best deals on flights.</a:t>
            </a:r>
            <a:r>
              <a:rPr lang="en-US" sz="2800">
                <a:latin typeface="Calibri"/>
                <a:cs typeface="Calibri"/>
              </a:rPr>
              <a:t> Such as,</a:t>
            </a:r>
            <a:endParaRPr lang="en-US" sz="2800">
              <a:latin typeface="Calibri"/>
              <a:ea typeface="Calibri"/>
              <a:cs typeface="Calibri"/>
            </a:endParaRPr>
          </a:p>
          <a:p>
            <a:pPr>
              <a:lnSpc>
                <a:spcPct val="120000"/>
              </a:lnSpc>
              <a:buFont typeface="Calibri" panose="020B0604020202020204" pitchFamily="34" charset="0"/>
              <a:buChar char="-"/>
            </a:pPr>
            <a:r>
              <a:rPr lang="en-US" sz="2800">
                <a:latin typeface="Calibri"/>
                <a:ea typeface="Calibri"/>
                <a:cs typeface="Calibri"/>
              </a:rPr>
              <a:t>What are the top 10 most popular routes?</a:t>
            </a:r>
          </a:p>
          <a:p>
            <a:pPr>
              <a:lnSpc>
                <a:spcPct val="120000"/>
              </a:lnSpc>
              <a:buFont typeface="Calibri" panose="020B0604020202020204" pitchFamily="34" charset="0"/>
              <a:buChar char="-"/>
            </a:pPr>
            <a:r>
              <a:rPr lang="en-US" sz="2800">
                <a:latin typeface="Calibri"/>
                <a:ea typeface="Calibri"/>
                <a:cs typeface="Calibri"/>
              </a:rPr>
              <a:t>Which airport has the highest traffic during August and September?</a:t>
            </a:r>
          </a:p>
          <a:p>
            <a:pPr marL="0" indent="0" algn="just">
              <a:lnSpc>
                <a:spcPct val="120000"/>
              </a:lnSpc>
              <a:buNone/>
            </a:pPr>
            <a:endParaRPr lang="en-US" sz="2800">
              <a:latin typeface="Calibri"/>
              <a:ea typeface="Calibri"/>
              <a:cs typeface="Calibri"/>
            </a:endParaRPr>
          </a:p>
          <a:p>
            <a:pPr marL="0" indent="0">
              <a:lnSpc>
                <a:spcPct val="120000"/>
              </a:lnSpc>
              <a:buNone/>
            </a:pPr>
            <a:endParaRPr lang="en-US" sz="2800">
              <a:latin typeface="Calibri"/>
              <a:ea typeface="Calibri"/>
              <a:cs typeface="Calibri"/>
            </a:endParaRPr>
          </a:p>
          <a:p>
            <a:pPr>
              <a:lnSpc>
                <a:spcPct val="120000"/>
              </a:lnSpc>
            </a:pPr>
            <a:endParaRPr lang="en-US" sz="2800">
              <a:latin typeface="Lato Extended"/>
              <a:cs typeface="Calibri"/>
            </a:endParaRPr>
          </a:p>
          <a:p>
            <a:pPr>
              <a:lnSpc>
                <a:spcPct val="120000"/>
              </a:lnSpc>
            </a:pPr>
            <a:endParaRPr lang="en-US" sz="1400">
              <a:latin typeface="Trade Gothic Next Light"/>
            </a:endParaRPr>
          </a:p>
        </p:txBody>
      </p:sp>
      <p:pic>
        <p:nvPicPr>
          <p:cNvPr id="12" name="Picture 11" descr="Plane on tarmac">
            <a:extLst>
              <a:ext uri="{FF2B5EF4-FFF2-40B4-BE49-F238E27FC236}">
                <a16:creationId xmlns:a16="http://schemas.microsoft.com/office/drawing/2014/main" id="{E126453A-BD78-08A2-FDAE-956215E42CEF}"/>
              </a:ext>
            </a:extLst>
          </p:cNvPr>
          <p:cNvPicPr>
            <a:picLocks noChangeAspect="1"/>
          </p:cNvPicPr>
          <p:nvPr/>
        </p:nvPicPr>
        <p:blipFill rotWithShape="1">
          <a:blip r:embed="rId3"/>
          <a:srcRect l="29516" r="3733" b="-2"/>
          <a:stretch/>
        </p:blipFill>
        <p:spPr>
          <a:xfrm>
            <a:off x="8435879" y="1114197"/>
            <a:ext cx="3755183" cy="3825854"/>
          </a:xfrm>
          <a:custGeom>
            <a:avLst/>
            <a:gdLst/>
            <a:ahLst/>
            <a:cxnLst/>
            <a:rect l="l" t="t" r="r" b="b"/>
            <a:pathLst>
              <a:path w="4629606" h="4629606">
                <a:moveTo>
                  <a:pt x="2314803" y="0"/>
                </a:moveTo>
                <a:cubicBezTo>
                  <a:pt x="3593233" y="0"/>
                  <a:pt x="4629606" y="1036373"/>
                  <a:pt x="4629606" y="2314803"/>
                </a:cubicBezTo>
                <a:cubicBezTo>
                  <a:pt x="4629606" y="3593233"/>
                  <a:pt x="3593233" y="4629606"/>
                  <a:pt x="2314803" y="4629606"/>
                </a:cubicBezTo>
                <a:cubicBezTo>
                  <a:pt x="1036373" y="4629606"/>
                  <a:pt x="0" y="3593233"/>
                  <a:pt x="0" y="2314803"/>
                </a:cubicBezTo>
                <a:cubicBezTo>
                  <a:pt x="0" y="1036373"/>
                  <a:pt x="1036373" y="0"/>
                  <a:pt x="2314803" y="0"/>
                </a:cubicBezTo>
                <a:close/>
              </a:path>
            </a:pathLst>
          </a:custGeom>
        </p:spPr>
      </p:pic>
    </p:spTree>
    <p:extLst>
      <p:ext uri="{BB962C8B-B14F-4D97-AF65-F5344CB8AC3E}">
        <p14:creationId xmlns:p14="http://schemas.microsoft.com/office/powerpoint/2010/main" val="46861727"/>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D7DD8518-4289-43CE-9E36-8E7E0D7DD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8C5C44-57B5-0CF1-A093-BEE01427E312}"/>
              </a:ext>
            </a:extLst>
          </p:cNvPr>
          <p:cNvSpPr>
            <a:spLocks noGrp="1"/>
          </p:cNvSpPr>
          <p:nvPr>
            <p:ph type="title"/>
          </p:nvPr>
        </p:nvSpPr>
        <p:spPr>
          <a:xfrm>
            <a:off x="297975" y="509450"/>
            <a:ext cx="7140539" cy="582589"/>
          </a:xfrm>
        </p:spPr>
        <p:txBody>
          <a:bodyPr>
            <a:noAutofit/>
          </a:bodyPr>
          <a:lstStyle/>
          <a:p>
            <a:r>
              <a:rPr lang="en-US" sz="3200"/>
              <a:t>Flight Data Introduction</a:t>
            </a:r>
          </a:p>
        </p:txBody>
      </p:sp>
      <p:sp>
        <p:nvSpPr>
          <p:cNvPr id="3" name="Content Placeholder 2">
            <a:extLst>
              <a:ext uri="{FF2B5EF4-FFF2-40B4-BE49-F238E27FC236}">
                <a16:creationId xmlns:a16="http://schemas.microsoft.com/office/drawing/2014/main" id="{BEAE4E04-F2E7-1A6C-4422-90CB4EAF1D21}"/>
              </a:ext>
            </a:extLst>
          </p:cNvPr>
          <p:cNvSpPr>
            <a:spLocks noGrp="1"/>
          </p:cNvSpPr>
          <p:nvPr>
            <p:ph idx="1"/>
          </p:nvPr>
        </p:nvSpPr>
        <p:spPr>
          <a:xfrm>
            <a:off x="85726" y="1341533"/>
            <a:ext cx="8145466" cy="4954309"/>
          </a:xfrm>
        </p:spPr>
        <p:txBody>
          <a:bodyPr vert="horz" lIns="91440" tIns="45720" rIns="91440" bIns="45720" rtlCol="0" anchor="t">
            <a:noAutofit/>
          </a:bodyPr>
          <a:lstStyle/>
          <a:p>
            <a:pPr marL="457200" indent="-457200">
              <a:lnSpc>
                <a:spcPct val="120000"/>
              </a:lnSpc>
            </a:pPr>
            <a:r>
              <a:rPr lang="en-US" sz="2800">
                <a:latin typeface="Calibri"/>
                <a:cs typeface="Times New Roman"/>
              </a:rPr>
              <a:t>This dataset contains flight prices and includes information on flight itineraries from April to November 2022. The size of the dataset is 31.09 GB. In the dataset, there are 27 columns, we utilized only 17 of them.</a:t>
            </a:r>
            <a:endParaRPr lang="en-US"/>
          </a:p>
          <a:p>
            <a:pPr>
              <a:lnSpc>
                <a:spcPct val="120000"/>
              </a:lnSpc>
            </a:pPr>
            <a:r>
              <a:rPr lang="en-US" sz="2800">
                <a:latin typeface="Calibri"/>
                <a:cs typeface="Times New Roman"/>
              </a:rPr>
              <a:t> Flight</a:t>
            </a:r>
            <a:r>
              <a:rPr lang="en-US" sz="2800" i="0">
                <a:effectLst/>
                <a:latin typeface="Calibri"/>
                <a:cs typeface="Times New Roman"/>
              </a:rPr>
              <a:t> information to and from 16 airports, including</a:t>
            </a:r>
            <a:r>
              <a:rPr lang="en-US" sz="2800">
                <a:latin typeface="Calibri"/>
                <a:cs typeface="Times New Roman"/>
              </a:rPr>
              <a:t> </a:t>
            </a:r>
            <a:r>
              <a:rPr lang="en-US" sz="2800" i="0">
                <a:effectLst/>
                <a:latin typeface="Calibri"/>
                <a:cs typeface="Times New Roman"/>
              </a:rPr>
              <a:t>ATL, DFW, DEN, ORD, LAX, CLT, MIA, JFK, EWR, SFO, DTW, BOS, PHL, LGA, IAD, and OAK.</a:t>
            </a:r>
            <a:r>
              <a:rPr lang="en-US" sz="2800">
                <a:latin typeface="Calibri"/>
                <a:cs typeface="Times New Roman"/>
              </a:rPr>
              <a:t> </a:t>
            </a:r>
          </a:p>
          <a:p>
            <a:pPr>
              <a:lnSpc>
                <a:spcPct val="120000"/>
              </a:lnSpc>
            </a:pPr>
            <a:endParaRPr lang="en-US" sz="2800">
              <a:latin typeface="Calibri"/>
              <a:cs typeface="Times New Roman"/>
            </a:endParaRPr>
          </a:p>
          <a:p>
            <a:pPr>
              <a:lnSpc>
                <a:spcPct val="120000"/>
              </a:lnSpc>
            </a:pPr>
            <a:endParaRPr lang="en-US" sz="2800">
              <a:latin typeface="Calibri"/>
              <a:cs typeface="Times New Roman"/>
            </a:endParaRPr>
          </a:p>
          <a:p>
            <a:pPr>
              <a:lnSpc>
                <a:spcPct val="120000"/>
              </a:lnSpc>
            </a:pPr>
            <a:endParaRPr lang="en-US" sz="2800">
              <a:latin typeface="Calibri"/>
              <a:cs typeface="Times New Roman"/>
            </a:endParaRPr>
          </a:p>
        </p:txBody>
      </p:sp>
      <p:pic>
        <p:nvPicPr>
          <p:cNvPr id="12" name="Picture 11" descr="A cloudy sky as seen from the aeroplane window">
            <a:extLst>
              <a:ext uri="{FF2B5EF4-FFF2-40B4-BE49-F238E27FC236}">
                <a16:creationId xmlns:a16="http://schemas.microsoft.com/office/drawing/2014/main" id="{E5F1055B-2F6D-DDE7-77D5-09BEC4FE8DB9}"/>
              </a:ext>
            </a:extLst>
          </p:cNvPr>
          <p:cNvPicPr>
            <a:picLocks noChangeAspect="1"/>
          </p:cNvPicPr>
          <p:nvPr/>
        </p:nvPicPr>
        <p:blipFill rotWithShape="1">
          <a:blip r:embed="rId3"/>
          <a:srcRect l="33608" r="4170" b="1"/>
          <a:stretch/>
        </p:blipFill>
        <p:spPr>
          <a:xfrm>
            <a:off x="8234293" y="906098"/>
            <a:ext cx="3957706" cy="5150187"/>
          </a:xfrm>
          <a:prstGeom prst="rect">
            <a:avLst/>
          </a:prstGeom>
        </p:spPr>
      </p:pic>
    </p:spTree>
    <p:extLst>
      <p:ext uri="{BB962C8B-B14F-4D97-AF65-F5344CB8AC3E}">
        <p14:creationId xmlns:p14="http://schemas.microsoft.com/office/powerpoint/2010/main" val="2525892711"/>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4E9F8B3-8282-4A93-BBF8-3342538A7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DD5308-69C0-4441-2B6E-D0AC65A1ABD0}"/>
              </a:ext>
            </a:extLst>
          </p:cNvPr>
          <p:cNvSpPr>
            <a:spLocks noGrp="1"/>
          </p:cNvSpPr>
          <p:nvPr>
            <p:ph type="title"/>
          </p:nvPr>
        </p:nvSpPr>
        <p:spPr>
          <a:xfrm>
            <a:off x="1429566" y="255785"/>
            <a:ext cx="9238434" cy="688367"/>
          </a:xfrm>
        </p:spPr>
        <p:txBody>
          <a:bodyPr>
            <a:normAutofit/>
          </a:bodyPr>
          <a:lstStyle/>
          <a:p>
            <a:r>
              <a:rPr lang="en-US" sz="3200" err="1"/>
              <a:t>FlightData</a:t>
            </a:r>
            <a:r>
              <a:rPr lang="en-US" sz="3200"/>
              <a:t> table</a:t>
            </a:r>
          </a:p>
        </p:txBody>
      </p:sp>
      <p:cxnSp>
        <p:nvCxnSpPr>
          <p:cNvPr id="10" name="Straight Connector 9">
            <a:extLst>
              <a:ext uri="{FF2B5EF4-FFF2-40B4-BE49-F238E27FC236}">
                <a16:creationId xmlns:a16="http://schemas.microsoft.com/office/drawing/2014/main" id="{58EFA797-975B-41D8-BC96-56CDC2CFA3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286000"/>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4A6EDB69-506C-8EF6-C8DB-384D3019A0C7}"/>
              </a:ext>
            </a:extLst>
          </p:cNvPr>
          <p:cNvPicPr>
            <a:picLocks noGrp="1" noChangeAspect="1"/>
          </p:cNvPicPr>
          <p:nvPr>
            <p:ph idx="1"/>
          </p:nvPr>
        </p:nvPicPr>
        <p:blipFill>
          <a:blip r:embed="rId3"/>
          <a:stretch>
            <a:fillRect/>
          </a:stretch>
        </p:blipFill>
        <p:spPr>
          <a:xfrm>
            <a:off x="918554" y="1102237"/>
            <a:ext cx="10260458" cy="5464327"/>
          </a:xfrm>
          <a:prstGeom prst="rect">
            <a:avLst/>
          </a:prstGeom>
        </p:spPr>
      </p:pic>
    </p:spTree>
    <p:extLst>
      <p:ext uri="{BB962C8B-B14F-4D97-AF65-F5344CB8AC3E}">
        <p14:creationId xmlns:p14="http://schemas.microsoft.com/office/powerpoint/2010/main" val="1228839811"/>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4E9F8B3-8282-4A93-BBF8-3342538A7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8D3121-3209-3C61-BA36-404D2BCBD1A0}"/>
              </a:ext>
            </a:extLst>
          </p:cNvPr>
          <p:cNvSpPr>
            <a:spLocks noGrp="1"/>
          </p:cNvSpPr>
          <p:nvPr>
            <p:ph type="title"/>
          </p:nvPr>
        </p:nvSpPr>
        <p:spPr>
          <a:xfrm>
            <a:off x="1267320" y="368776"/>
            <a:ext cx="9238434" cy="748350"/>
          </a:xfrm>
        </p:spPr>
        <p:txBody>
          <a:bodyPr>
            <a:normAutofit/>
          </a:bodyPr>
          <a:lstStyle/>
          <a:p>
            <a:r>
              <a:rPr lang="en-US" sz="3200"/>
              <a:t>Airport table</a:t>
            </a:r>
          </a:p>
        </p:txBody>
      </p:sp>
      <p:cxnSp>
        <p:nvCxnSpPr>
          <p:cNvPr id="10" name="Straight Connector 9">
            <a:extLst>
              <a:ext uri="{FF2B5EF4-FFF2-40B4-BE49-F238E27FC236}">
                <a16:creationId xmlns:a16="http://schemas.microsoft.com/office/drawing/2014/main" id="{58EFA797-975B-41D8-BC96-56CDC2CFA3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286000"/>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DF69D3B8-B52B-A80C-2C79-C3DDFB903594}"/>
              </a:ext>
            </a:extLst>
          </p:cNvPr>
          <p:cNvPicPr>
            <a:picLocks noGrp="1" noChangeAspect="1"/>
          </p:cNvPicPr>
          <p:nvPr>
            <p:ph idx="1"/>
          </p:nvPr>
        </p:nvPicPr>
        <p:blipFill>
          <a:blip r:embed="rId3"/>
          <a:srcRect b="29158"/>
          <a:stretch>
            <a:fillRect/>
          </a:stretch>
        </p:blipFill>
        <p:spPr>
          <a:xfrm>
            <a:off x="661522" y="1184648"/>
            <a:ext cx="10946563" cy="5448164"/>
          </a:xfrm>
          <a:prstGeom prst="rect">
            <a:avLst/>
          </a:prstGeom>
          <a:noFill/>
          <a:ln cap="flat">
            <a:noFill/>
          </a:ln>
        </p:spPr>
      </p:pic>
    </p:spTree>
    <p:extLst>
      <p:ext uri="{BB962C8B-B14F-4D97-AF65-F5344CB8AC3E}">
        <p14:creationId xmlns:p14="http://schemas.microsoft.com/office/powerpoint/2010/main" val="3589071063"/>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7DD8518-4289-43CE-9E36-8E7E0D7DD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AC6A1C-EDC2-3E44-5A13-B90AA7011028}"/>
              </a:ext>
            </a:extLst>
          </p:cNvPr>
          <p:cNvSpPr>
            <a:spLocks noGrp="1"/>
          </p:cNvSpPr>
          <p:nvPr>
            <p:ph type="title"/>
          </p:nvPr>
        </p:nvSpPr>
        <p:spPr>
          <a:xfrm>
            <a:off x="769445" y="289249"/>
            <a:ext cx="5922627" cy="780836"/>
          </a:xfrm>
        </p:spPr>
        <p:txBody>
          <a:bodyPr>
            <a:normAutofit/>
          </a:bodyPr>
          <a:lstStyle/>
          <a:p>
            <a:r>
              <a:rPr lang="en-US" sz="3200"/>
              <a:t>Dataset Information</a:t>
            </a:r>
          </a:p>
        </p:txBody>
      </p:sp>
      <p:sp>
        <p:nvSpPr>
          <p:cNvPr id="3" name="Content Placeholder 2">
            <a:extLst>
              <a:ext uri="{FF2B5EF4-FFF2-40B4-BE49-F238E27FC236}">
                <a16:creationId xmlns:a16="http://schemas.microsoft.com/office/drawing/2014/main" id="{6043FCAB-AF07-3CE4-4C33-6D866D93BAC3}"/>
              </a:ext>
            </a:extLst>
          </p:cNvPr>
          <p:cNvSpPr>
            <a:spLocks noGrp="1"/>
          </p:cNvSpPr>
          <p:nvPr>
            <p:ph idx="1"/>
          </p:nvPr>
        </p:nvSpPr>
        <p:spPr>
          <a:xfrm>
            <a:off x="769445" y="1304819"/>
            <a:ext cx="9718162" cy="4928029"/>
          </a:xfrm>
        </p:spPr>
        <p:txBody>
          <a:bodyPr vert="horz" lIns="91440" tIns="45720" rIns="91440" bIns="45720" rtlCol="0" anchor="t">
            <a:normAutofit fontScale="92500" lnSpcReduction="20000"/>
          </a:bodyPr>
          <a:lstStyle/>
          <a:p>
            <a:pPr marL="305435" lvl="0" indent="-305435">
              <a:lnSpc>
                <a:spcPct val="120000"/>
              </a:lnSpc>
            </a:pPr>
            <a:r>
              <a:rPr lang="en-US" sz="2800" b="1" dirty="0">
                <a:latin typeface="Calibri"/>
                <a:ea typeface="Calibri" panose="020F0502020204030204" pitchFamily="34" charset="0"/>
                <a:cs typeface="Calibri"/>
              </a:rPr>
              <a:t>DATASET NAME: </a:t>
            </a:r>
            <a:r>
              <a:rPr lang="en-US" sz="2800" dirty="0">
                <a:latin typeface="Calibri"/>
                <a:ea typeface="Calibri" panose="020F0502020204030204" pitchFamily="34" charset="0"/>
                <a:cs typeface="Calibri"/>
              </a:rPr>
              <a:t>Flight Prices</a:t>
            </a:r>
          </a:p>
          <a:p>
            <a:pPr marL="305435" indent="-305435">
              <a:lnSpc>
                <a:spcPct val="120000"/>
              </a:lnSpc>
            </a:pPr>
            <a:r>
              <a:rPr lang="en-US" sz="2800" b="1" dirty="0">
                <a:latin typeface="Calibri"/>
                <a:ea typeface="Calibri" panose="020F0502020204030204" pitchFamily="34" charset="0"/>
                <a:cs typeface="Calibri"/>
              </a:rPr>
              <a:t>DATASET URL:​ </a:t>
            </a:r>
            <a:r>
              <a:rPr lang="en-US" sz="2800" dirty="0">
                <a:latin typeface="Calibri"/>
                <a:ea typeface="Calibri" panose="020F0502020204030204" pitchFamily="34" charset="0"/>
                <a:cs typeface="Calibri"/>
              </a:rPr>
              <a:t> </a:t>
            </a:r>
            <a:endParaRPr lang="en-US" sz="2800" dirty="0">
              <a:latin typeface="Calibri"/>
              <a:ea typeface="Calibri" panose="020F0502020204030204" pitchFamily="34" charset="0"/>
              <a:cs typeface="Calibri" panose="020F0502020204030204" pitchFamily="34" charset="0"/>
            </a:endParaRPr>
          </a:p>
          <a:p>
            <a:pPr marL="0" lvl="0" indent="0">
              <a:lnSpc>
                <a:spcPct val="120000"/>
              </a:lnSpc>
              <a:buNone/>
            </a:pPr>
            <a:r>
              <a:rPr lang="en-US" sz="2800" dirty="0">
                <a:latin typeface="Calibri"/>
                <a:ea typeface="Calibri" panose="020F0502020204030204" pitchFamily="34" charset="0"/>
                <a:cs typeface="Calibri"/>
                <a:hlinkClick r:id="rId2"/>
              </a:rPr>
              <a:t>https://www.kaggle.com/datasets/dilwong/flightprices</a:t>
            </a:r>
            <a:endParaRPr lang="en-US" sz="2800" dirty="0">
              <a:latin typeface="Calibri"/>
              <a:ea typeface="Calibri" panose="020F0502020204030204" pitchFamily="34" charset="0"/>
              <a:cs typeface="Calibri"/>
            </a:endParaRPr>
          </a:p>
          <a:p>
            <a:pPr marL="0" lvl="0" indent="0">
              <a:lnSpc>
                <a:spcPct val="120000"/>
              </a:lnSpc>
              <a:buNone/>
            </a:pPr>
            <a:r>
              <a:rPr lang="en-US" sz="2800" dirty="0">
                <a:latin typeface="Calibri"/>
                <a:ea typeface="Calibri" panose="020F0502020204030204" pitchFamily="34" charset="0"/>
                <a:cs typeface="Calibri"/>
                <a:hlinkClick r:id="rId3"/>
              </a:rPr>
              <a:t>https://www.kaggle.com/datasets/mike90/airport-codes</a:t>
            </a:r>
            <a:endParaRPr lang="en-US" sz="2800" dirty="0">
              <a:latin typeface="Calibri"/>
              <a:ea typeface="Calibri" panose="020F0502020204030204" pitchFamily="34" charset="0"/>
              <a:cs typeface="Calibri"/>
            </a:endParaRPr>
          </a:p>
          <a:p>
            <a:pPr marL="305435" lvl="0" indent="-305435">
              <a:lnSpc>
                <a:spcPct val="120000"/>
              </a:lnSpc>
            </a:pPr>
            <a:r>
              <a:rPr lang="en-US" sz="2800" b="1" dirty="0">
                <a:latin typeface="Calibri"/>
                <a:ea typeface="Calibri" panose="020F0502020204030204" pitchFamily="34" charset="0"/>
                <a:cs typeface="Calibri"/>
              </a:rPr>
              <a:t>TOTAL SIZE:</a:t>
            </a:r>
            <a:r>
              <a:rPr lang="en-US" sz="2800" dirty="0">
                <a:latin typeface="Calibri"/>
                <a:ea typeface="Calibri" panose="020F0502020204030204" pitchFamily="34" charset="0"/>
                <a:cs typeface="Calibri"/>
              </a:rPr>
              <a:t>​​ 31.09 GB</a:t>
            </a:r>
          </a:p>
          <a:p>
            <a:pPr marL="305435" indent="-305435">
              <a:lnSpc>
                <a:spcPct val="120000"/>
              </a:lnSpc>
            </a:pPr>
            <a:r>
              <a:rPr lang="en-US" sz="2800" b="1" dirty="0">
                <a:latin typeface="Calibri"/>
                <a:ea typeface="Calibri" panose="020F0502020204030204" pitchFamily="34" charset="0"/>
                <a:cs typeface="Calibri"/>
              </a:rPr>
              <a:t>COUNTRIES CONSIDERED: </a:t>
            </a:r>
            <a:r>
              <a:rPr lang="en-US" sz="2800" dirty="0">
                <a:latin typeface="Calibri"/>
                <a:ea typeface="Calibri" panose="020F0502020204030204" pitchFamily="34" charset="0"/>
                <a:cs typeface="Calibri"/>
              </a:rPr>
              <a:t>USA </a:t>
            </a:r>
            <a:endParaRPr lang="en-US" sz="2800" dirty="0">
              <a:latin typeface="Calibri"/>
              <a:ea typeface="Calibri" panose="020F0502020204030204" pitchFamily="34" charset="0"/>
              <a:cs typeface="Calibri" panose="020F0502020204030204" pitchFamily="34" charset="0"/>
            </a:endParaRPr>
          </a:p>
          <a:p>
            <a:pPr marL="305435" lvl="0" indent="-305435">
              <a:lnSpc>
                <a:spcPct val="120000"/>
              </a:lnSpc>
            </a:pPr>
            <a:r>
              <a:rPr lang="en-US" sz="2800" b="1" dirty="0">
                <a:latin typeface="Calibri"/>
                <a:ea typeface="Calibri" panose="020F0502020204030204" pitchFamily="34" charset="0"/>
                <a:cs typeface="Calibri"/>
              </a:rPr>
              <a:t>NUMBER OF FILES: </a:t>
            </a:r>
            <a:r>
              <a:rPr lang="en-US" sz="2800" dirty="0">
                <a:latin typeface="Calibri"/>
                <a:ea typeface="Calibri" panose="020F0502020204030204" pitchFamily="34" charset="0"/>
                <a:cs typeface="Calibri"/>
              </a:rPr>
              <a:t>2</a:t>
            </a:r>
          </a:p>
          <a:p>
            <a:pPr marL="305435" lvl="0" indent="-305435">
              <a:lnSpc>
                <a:spcPct val="120000"/>
              </a:lnSpc>
            </a:pPr>
            <a:r>
              <a:rPr lang="en-US" sz="2800" b="1" dirty="0">
                <a:latin typeface="Calibri"/>
                <a:ea typeface="Calibri" panose="020F0502020204030204" pitchFamily="34" charset="0"/>
                <a:cs typeface="Calibri"/>
              </a:rPr>
              <a:t>FILE FORMAT:​ </a:t>
            </a:r>
            <a:r>
              <a:rPr lang="en-US" sz="2800" dirty="0">
                <a:latin typeface="Calibri"/>
                <a:ea typeface="Calibri" panose="020F0502020204030204" pitchFamily="34" charset="0"/>
                <a:cs typeface="Calibri"/>
              </a:rPr>
              <a:t>CSV</a:t>
            </a:r>
          </a:p>
          <a:p>
            <a:pPr marL="305435" lvl="0" indent="-305435">
              <a:lnSpc>
                <a:spcPct val="120000"/>
              </a:lnSpc>
            </a:pPr>
            <a:r>
              <a:rPr lang="en-US" sz="2800" b="1" dirty="0">
                <a:latin typeface="Calibri"/>
                <a:ea typeface="Calibri" panose="020F0502020204030204" pitchFamily="34" charset="0"/>
                <a:cs typeface="Calibri"/>
              </a:rPr>
              <a:t>GITHUB LINK: </a:t>
            </a:r>
            <a:r>
              <a:rPr lang="en-US" sz="2800" dirty="0">
                <a:latin typeface="Calibri"/>
                <a:ea typeface="Calibri" panose="020F0502020204030204" pitchFamily="34" charset="0"/>
                <a:cs typeface="Calibri"/>
              </a:rPr>
              <a:t> </a:t>
            </a:r>
            <a:r>
              <a:rPr lang="en-US" sz="2800" dirty="0">
                <a:latin typeface="Calibri"/>
                <a:ea typeface="Calibri" panose="020F0502020204030204" pitchFamily="34" charset="0"/>
                <a:cs typeface="Calibri"/>
                <a:hlinkClick r:id="rId4"/>
              </a:rPr>
              <a:t>https://github.com/amach3/Flight-Price-Analysis.git</a:t>
            </a:r>
            <a:endParaRPr lang="en-US" sz="2800" dirty="0">
              <a:latin typeface="Calibri"/>
              <a:ea typeface="Calibri" panose="020F0502020204030204" pitchFamily="34" charset="0"/>
              <a:cs typeface="Calibri"/>
            </a:endParaRPr>
          </a:p>
          <a:p>
            <a:pPr>
              <a:lnSpc>
                <a:spcPct val="120000"/>
              </a:lnSpc>
            </a:pP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14" name="Graphic 13" descr="Database">
            <a:extLst>
              <a:ext uri="{FF2B5EF4-FFF2-40B4-BE49-F238E27FC236}">
                <a16:creationId xmlns:a16="http://schemas.microsoft.com/office/drawing/2014/main" id="{95E19187-B653-BCCA-7C49-30B4F817ECE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86593" y="731403"/>
            <a:ext cx="4119937" cy="4577976"/>
          </a:xfrm>
          <a:prstGeom prst="rect">
            <a:avLst/>
          </a:prstGeom>
        </p:spPr>
      </p:pic>
    </p:spTree>
    <p:extLst>
      <p:ext uri="{BB962C8B-B14F-4D97-AF65-F5344CB8AC3E}">
        <p14:creationId xmlns:p14="http://schemas.microsoft.com/office/powerpoint/2010/main" val="2948855508"/>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9B802-D386-53F7-D0E2-C842448E09F4}"/>
              </a:ext>
            </a:extLst>
          </p:cNvPr>
          <p:cNvSpPr>
            <a:spLocks noGrp="1"/>
          </p:cNvSpPr>
          <p:nvPr>
            <p:ph type="title"/>
          </p:nvPr>
        </p:nvSpPr>
        <p:spPr>
          <a:xfrm>
            <a:off x="981510" y="272440"/>
            <a:ext cx="8166497" cy="883578"/>
          </a:xfrm>
        </p:spPr>
        <p:txBody>
          <a:bodyPr>
            <a:normAutofit/>
          </a:bodyPr>
          <a:lstStyle/>
          <a:p>
            <a:r>
              <a:rPr lang="en-US" sz="3200" dirty="0">
                <a:solidFill>
                  <a:schemeClr val="bg1"/>
                </a:solidFill>
              </a:rPr>
              <a:t>Hadoop Cluster Specification</a:t>
            </a:r>
          </a:p>
        </p:txBody>
      </p:sp>
      <p:sp>
        <p:nvSpPr>
          <p:cNvPr id="3" name="Content Placeholder 2">
            <a:extLst>
              <a:ext uri="{FF2B5EF4-FFF2-40B4-BE49-F238E27FC236}">
                <a16:creationId xmlns:a16="http://schemas.microsoft.com/office/drawing/2014/main" id="{4ECD98C8-990B-75C2-7241-F38EFEE0EA86}"/>
              </a:ext>
            </a:extLst>
          </p:cNvPr>
          <p:cNvSpPr>
            <a:spLocks noGrp="1"/>
          </p:cNvSpPr>
          <p:nvPr>
            <p:ph idx="1"/>
          </p:nvPr>
        </p:nvSpPr>
        <p:spPr>
          <a:xfrm>
            <a:off x="819672" y="1640270"/>
            <a:ext cx="9104616" cy="4311746"/>
          </a:xfrm>
        </p:spPr>
        <p:txBody>
          <a:bodyPr>
            <a:normAutofit/>
          </a:bodyPr>
          <a:lstStyle/>
          <a:p>
            <a:pPr marL="342900" lvl="0" indent="-342900">
              <a:lnSpc>
                <a:spcPct val="107000"/>
              </a:lnSpc>
              <a:spcBef>
                <a:spcPts val="0"/>
              </a:spcBef>
              <a:buFont typeface="Symbol" pitchFamily="18"/>
              <a:buChar char=""/>
            </a:pPr>
            <a:r>
              <a:rPr lang="en-US" sz="2800" dirty="0">
                <a:solidFill>
                  <a:schemeClr val="bg1"/>
                </a:solidFill>
                <a:latin typeface="Calibri" panose="020F0502020204030204" pitchFamily="34" charset="0"/>
                <a:ea typeface="Calibri" panose="020F0502020204030204" pitchFamily="34" charset="0"/>
                <a:cs typeface="Calibri" panose="020F0502020204030204" pitchFamily="34" charset="0"/>
              </a:rPr>
              <a:t>Cluster Version: Hadoop 3.1.2 </a:t>
            </a:r>
          </a:p>
          <a:p>
            <a:pPr marL="342900" lvl="0" indent="-342900">
              <a:lnSpc>
                <a:spcPct val="107000"/>
              </a:lnSpc>
              <a:spcBef>
                <a:spcPts val="0"/>
              </a:spcBef>
              <a:buFont typeface="Symbol" pitchFamily="18"/>
              <a:buChar char=""/>
            </a:pPr>
            <a:r>
              <a:rPr lang="en-US" sz="2800" dirty="0">
                <a:solidFill>
                  <a:schemeClr val="bg1"/>
                </a:solidFill>
                <a:latin typeface="Calibri" panose="020F0502020204030204" pitchFamily="34" charset="0"/>
                <a:ea typeface="Calibri" panose="020F0502020204030204" pitchFamily="34" charset="0"/>
                <a:cs typeface="Calibri" panose="020F0502020204030204" pitchFamily="34" charset="0"/>
              </a:rPr>
              <a:t>CPU Speed: 1995.312 MHz</a:t>
            </a:r>
          </a:p>
          <a:p>
            <a:pPr marL="342900" lvl="0" indent="-342900">
              <a:lnSpc>
                <a:spcPct val="107000"/>
              </a:lnSpc>
              <a:spcBef>
                <a:spcPts val="0"/>
              </a:spcBef>
              <a:buFont typeface="Symbol" pitchFamily="18"/>
              <a:buChar char=""/>
            </a:pPr>
            <a:r>
              <a:rPr lang="en-US" sz="2800" dirty="0">
                <a:solidFill>
                  <a:schemeClr val="bg1"/>
                </a:solidFill>
                <a:latin typeface="Calibri" panose="020F0502020204030204" pitchFamily="34" charset="0"/>
                <a:ea typeface="Calibri" panose="020F0502020204030204" pitchFamily="34" charset="0"/>
                <a:cs typeface="Calibri" panose="020F0502020204030204" pitchFamily="34" charset="0"/>
              </a:rPr>
              <a:t>Number of CPU cores:  </a:t>
            </a:r>
          </a:p>
          <a:p>
            <a:pPr marL="0" lvl="0" indent="0">
              <a:lnSpc>
                <a:spcPct val="107000"/>
              </a:lnSpc>
              <a:spcBef>
                <a:spcPts val="0"/>
              </a:spcBef>
              <a:buNone/>
            </a:pPr>
            <a:r>
              <a:rPr lang="en-US" sz="2800" dirty="0">
                <a:solidFill>
                  <a:schemeClr val="bg1"/>
                </a:solidFill>
                <a:latin typeface="Calibri" panose="020F0502020204030204" pitchFamily="34" charset="0"/>
                <a:ea typeface="Calibri" panose="020F0502020204030204" pitchFamily="34" charset="0"/>
                <a:cs typeface="Calibri" panose="020F0502020204030204" pitchFamily="34" charset="0"/>
              </a:rPr>
              <a:t>	8 cores x 5 nodes = 40 cores</a:t>
            </a:r>
          </a:p>
          <a:p>
            <a:pPr marL="342900" lvl="0" indent="-342900">
              <a:lnSpc>
                <a:spcPct val="107000"/>
              </a:lnSpc>
              <a:spcBef>
                <a:spcPts val="0"/>
              </a:spcBef>
              <a:buFont typeface="Symbol" pitchFamily="18"/>
              <a:buChar char=""/>
            </a:pPr>
            <a:r>
              <a:rPr lang="en-US" sz="2800" dirty="0">
                <a:solidFill>
                  <a:schemeClr val="bg1"/>
                </a:solidFill>
                <a:latin typeface="Calibri" panose="020F0502020204030204" pitchFamily="34" charset="0"/>
                <a:ea typeface="Calibri" panose="020F0502020204030204" pitchFamily="34" charset="0"/>
                <a:cs typeface="Calibri" panose="020F0502020204030204" pitchFamily="34" charset="0"/>
              </a:rPr>
              <a:t>Number of nodes: 5 </a:t>
            </a:r>
          </a:p>
          <a:p>
            <a:pPr marL="0" lvl="0" indent="0">
              <a:lnSpc>
                <a:spcPct val="107000"/>
              </a:lnSpc>
              <a:spcBef>
                <a:spcPts val="0"/>
              </a:spcBef>
              <a:buNone/>
            </a:pPr>
            <a:r>
              <a:rPr lang="en-US" sz="2800" dirty="0">
                <a:solidFill>
                  <a:schemeClr val="bg1"/>
                </a:solidFill>
                <a:latin typeface="Calibri" panose="020F0502020204030204" pitchFamily="34" charset="0"/>
                <a:ea typeface="Calibri" panose="020F0502020204030204" pitchFamily="34" charset="0"/>
                <a:cs typeface="Calibri" panose="020F0502020204030204" pitchFamily="34" charset="0"/>
              </a:rPr>
              <a:t>	(2 Master and 3 Worker) </a:t>
            </a:r>
          </a:p>
          <a:p>
            <a:pPr marL="342900" lvl="0" indent="-342900">
              <a:lnSpc>
                <a:spcPct val="107000"/>
              </a:lnSpc>
              <a:spcBef>
                <a:spcPts val="0"/>
              </a:spcBef>
              <a:spcAft>
                <a:spcPts val="800"/>
              </a:spcAft>
              <a:buFont typeface="Symbol" pitchFamily="18"/>
              <a:buChar char=""/>
            </a:pPr>
            <a:r>
              <a:rPr lang="en-US" sz="2800" dirty="0">
                <a:solidFill>
                  <a:schemeClr val="bg1"/>
                </a:solidFill>
                <a:latin typeface="Calibri" panose="020F0502020204030204" pitchFamily="34" charset="0"/>
                <a:ea typeface="Calibri" panose="020F0502020204030204" pitchFamily="34" charset="0"/>
                <a:cs typeface="Calibri" panose="020F0502020204030204" pitchFamily="34" charset="0"/>
              </a:rPr>
              <a:t>Total Memory Size: 390.71 GB</a:t>
            </a:r>
          </a:p>
          <a:p>
            <a:endParaRPr lang="en-US" sz="24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descr="Text&#10;&#10;Description automatically generated">
            <a:extLst>
              <a:ext uri="{FF2B5EF4-FFF2-40B4-BE49-F238E27FC236}">
                <a16:creationId xmlns:a16="http://schemas.microsoft.com/office/drawing/2014/main" id="{9AD6FA98-796D-E488-0332-4C08CC34CFC4}"/>
              </a:ext>
            </a:extLst>
          </p:cNvPr>
          <p:cNvPicPr>
            <a:picLocks noChangeAspect="1"/>
          </p:cNvPicPr>
          <p:nvPr/>
        </p:nvPicPr>
        <p:blipFill>
          <a:blip r:embed="rId2"/>
          <a:stretch>
            <a:fillRect/>
          </a:stretch>
        </p:blipFill>
        <p:spPr>
          <a:xfrm>
            <a:off x="6442440" y="1306208"/>
            <a:ext cx="4822692" cy="2834530"/>
          </a:xfrm>
          <a:prstGeom prst="rect">
            <a:avLst/>
          </a:prstGeom>
          <a:noFill/>
          <a:ln cap="flat">
            <a:noFill/>
          </a:ln>
        </p:spPr>
      </p:pic>
      <p:pic>
        <p:nvPicPr>
          <p:cNvPr id="5" name="Picture 4" descr="Text&#10;&#10;Description automatically generated">
            <a:extLst>
              <a:ext uri="{FF2B5EF4-FFF2-40B4-BE49-F238E27FC236}">
                <a16:creationId xmlns:a16="http://schemas.microsoft.com/office/drawing/2014/main" id="{C8913F1E-0A0D-AE7B-AB46-12DF3A1C42FE}"/>
              </a:ext>
            </a:extLst>
          </p:cNvPr>
          <p:cNvPicPr>
            <a:picLocks noChangeAspect="1"/>
          </p:cNvPicPr>
          <p:nvPr/>
        </p:nvPicPr>
        <p:blipFill>
          <a:blip r:embed="rId3"/>
          <a:srcRect r="33994" b="71776"/>
          <a:stretch>
            <a:fillRect/>
          </a:stretch>
        </p:blipFill>
        <p:spPr>
          <a:xfrm>
            <a:off x="6442440" y="4290928"/>
            <a:ext cx="4822692" cy="1044583"/>
          </a:xfrm>
          <a:prstGeom prst="rect">
            <a:avLst/>
          </a:prstGeom>
          <a:noFill/>
          <a:ln cap="flat">
            <a:noFill/>
          </a:ln>
        </p:spPr>
      </p:pic>
      <p:pic>
        <p:nvPicPr>
          <p:cNvPr id="6" name="Picture 5">
            <a:extLst>
              <a:ext uri="{FF2B5EF4-FFF2-40B4-BE49-F238E27FC236}">
                <a16:creationId xmlns:a16="http://schemas.microsoft.com/office/drawing/2014/main" id="{66AACA89-BAA9-9BD9-481D-184ACADA79D7}"/>
              </a:ext>
            </a:extLst>
          </p:cNvPr>
          <p:cNvPicPr>
            <a:picLocks noChangeAspect="1"/>
          </p:cNvPicPr>
          <p:nvPr/>
        </p:nvPicPr>
        <p:blipFill>
          <a:blip r:embed="rId4"/>
          <a:stretch>
            <a:fillRect/>
          </a:stretch>
        </p:blipFill>
        <p:spPr>
          <a:xfrm>
            <a:off x="1211121" y="5408820"/>
            <a:ext cx="10090451" cy="1300203"/>
          </a:xfrm>
          <a:prstGeom prst="rect">
            <a:avLst/>
          </a:prstGeom>
          <a:noFill/>
          <a:ln cap="flat">
            <a:noFill/>
          </a:ln>
        </p:spPr>
      </p:pic>
    </p:spTree>
    <p:extLst>
      <p:ext uri="{BB962C8B-B14F-4D97-AF65-F5344CB8AC3E}">
        <p14:creationId xmlns:p14="http://schemas.microsoft.com/office/powerpoint/2010/main" val="2391355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0435AF-7ACB-A9E6-8306-F688B283CDE1}"/>
              </a:ext>
            </a:extLst>
          </p:cNvPr>
          <p:cNvSpPr>
            <a:spLocks noGrp="1"/>
          </p:cNvSpPr>
          <p:nvPr/>
        </p:nvSpPr>
        <p:spPr>
          <a:xfrm>
            <a:off x="1429566" y="534259"/>
            <a:ext cx="9238434" cy="557942"/>
          </a:xfrm>
          <a:prstGeom prst="rect">
            <a:avLst/>
          </a:prstGeom>
        </p:spPr>
        <p:txBody>
          <a:bodyPr vert="horz" lIns="91440" tIns="45720" rIns="91440" bIns="45720" rtlCol="0" anchor="b">
            <a:noAutofit/>
          </a:bodyPr>
          <a:lst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a:lstStyle>
          <a:p>
            <a:r>
              <a:rPr lang="en-US" sz="3200">
                <a:solidFill>
                  <a:schemeClr val="bg1"/>
                </a:solidFill>
              </a:rPr>
              <a:t>Architecture Workflow</a:t>
            </a:r>
          </a:p>
        </p:txBody>
      </p:sp>
      <p:sp>
        <p:nvSpPr>
          <p:cNvPr id="26" name="Arrow: Right 12">
            <a:extLst>
              <a:ext uri="{FF2B5EF4-FFF2-40B4-BE49-F238E27FC236}">
                <a16:creationId xmlns:a16="http://schemas.microsoft.com/office/drawing/2014/main" id="{683BA39D-1CC9-7170-966A-1B37463D8E49}"/>
              </a:ext>
            </a:extLst>
          </p:cNvPr>
          <p:cNvSpPr/>
          <p:nvPr/>
        </p:nvSpPr>
        <p:spPr>
          <a:xfrm>
            <a:off x="6745885" y="2019536"/>
            <a:ext cx="569315" cy="182961"/>
          </a:xfrm>
          <a:custGeom>
            <a:avLst>
              <a:gd name="f0" fmla="val 19045"/>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4472C4"/>
          </a:solidFill>
          <a:ln w="12701" cap="flat">
            <a:solidFill>
              <a:srgbClr val="000000"/>
            </a:solidFill>
            <a:prstDash val="solid"/>
            <a:miter/>
          </a:ln>
        </p:spPr>
        <p:txBody>
          <a:bodyPr vert="horz" wrap="square" lIns="91440" tIns="45720" rIns="91440" bIns="45720"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0" b="1" i="0" u="none" strike="noStrike" kern="1200" cap="none" spc="0" baseline="0">
              <a:solidFill>
                <a:srgbClr val="000000"/>
              </a:solidFill>
              <a:uFillTx/>
              <a:latin typeface="Calibri"/>
            </a:endParaRPr>
          </a:p>
        </p:txBody>
      </p:sp>
      <p:pic>
        <p:nvPicPr>
          <p:cNvPr id="27" name="Picture 26" descr="A picture containing text, clipart&#10;&#10;Description automatically generated">
            <a:extLst>
              <a:ext uri="{FF2B5EF4-FFF2-40B4-BE49-F238E27FC236}">
                <a16:creationId xmlns:a16="http://schemas.microsoft.com/office/drawing/2014/main" id="{8E85DB6B-D957-D3BB-DD5D-721E3C0E392E}"/>
              </a:ext>
            </a:extLst>
          </p:cNvPr>
          <p:cNvPicPr>
            <a:picLocks noChangeAspect="1"/>
          </p:cNvPicPr>
          <p:nvPr/>
        </p:nvPicPr>
        <p:blipFill>
          <a:blip r:embed="rId3"/>
          <a:stretch>
            <a:fillRect/>
          </a:stretch>
        </p:blipFill>
        <p:spPr>
          <a:xfrm>
            <a:off x="7840352" y="1092287"/>
            <a:ext cx="840077" cy="615034"/>
          </a:xfrm>
          <a:prstGeom prst="rect">
            <a:avLst/>
          </a:prstGeom>
          <a:noFill/>
          <a:ln cap="flat">
            <a:noFill/>
          </a:ln>
        </p:spPr>
      </p:pic>
      <p:pic>
        <p:nvPicPr>
          <p:cNvPr id="28" name="Picture 27" descr="Chart&#10;&#10;Description automatically generated">
            <a:extLst>
              <a:ext uri="{FF2B5EF4-FFF2-40B4-BE49-F238E27FC236}">
                <a16:creationId xmlns:a16="http://schemas.microsoft.com/office/drawing/2014/main" id="{4B6E49A4-85A6-9E2D-7AA9-1F01F6BE2E30}"/>
              </a:ext>
            </a:extLst>
          </p:cNvPr>
          <p:cNvPicPr>
            <a:picLocks noChangeAspect="1"/>
          </p:cNvPicPr>
          <p:nvPr/>
        </p:nvPicPr>
        <p:blipFill>
          <a:blip r:embed="rId4"/>
          <a:stretch>
            <a:fillRect/>
          </a:stretch>
        </p:blipFill>
        <p:spPr>
          <a:xfrm>
            <a:off x="9190654" y="4236869"/>
            <a:ext cx="523347" cy="383307"/>
          </a:xfrm>
          <a:prstGeom prst="rect">
            <a:avLst/>
          </a:prstGeom>
          <a:noFill/>
          <a:ln cap="flat">
            <a:noFill/>
          </a:ln>
        </p:spPr>
      </p:pic>
      <p:pic>
        <p:nvPicPr>
          <p:cNvPr id="29" name="Picture 28" descr="Icon&#10;&#10;Description automatically generated">
            <a:extLst>
              <a:ext uri="{FF2B5EF4-FFF2-40B4-BE49-F238E27FC236}">
                <a16:creationId xmlns:a16="http://schemas.microsoft.com/office/drawing/2014/main" id="{D13A95F6-E4F3-F807-6ED3-1B5F87E79193}"/>
              </a:ext>
            </a:extLst>
          </p:cNvPr>
          <p:cNvPicPr>
            <a:picLocks noChangeAspect="1"/>
          </p:cNvPicPr>
          <p:nvPr/>
        </p:nvPicPr>
        <p:blipFill>
          <a:blip r:embed="rId5"/>
          <a:stretch>
            <a:fillRect/>
          </a:stretch>
        </p:blipFill>
        <p:spPr>
          <a:xfrm>
            <a:off x="10545098" y="5098752"/>
            <a:ext cx="442139" cy="435309"/>
          </a:xfrm>
          <a:prstGeom prst="rect">
            <a:avLst/>
          </a:prstGeom>
          <a:noFill/>
          <a:ln cap="flat">
            <a:noFill/>
          </a:ln>
        </p:spPr>
      </p:pic>
      <p:pic>
        <p:nvPicPr>
          <p:cNvPr id="30" name="Picture 29">
            <a:extLst>
              <a:ext uri="{FF2B5EF4-FFF2-40B4-BE49-F238E27FC236}">
                <a16:creationId xmlns:a16="http://schemas.microsoft.com/office/drawing/2014/main" id="{CD64DA25-5340-04F9-38AD-0A00DCF1D86F}"/>
              </a:ext>
            </a:extLst>
          </p:cNvPr>
          <p:cNvPicPr>
            <a:picLocks noChangeAspect="1"/>
          </p:cNvPicPr>
          <p:nvPr/>
        </p:nvPicPr>
        <p:blipFill>
          <a:blip r:embed="rId6"/>
          <a:stretch>
            <a:fillRect/>
          </a:stretch>
        </p:blipFill>
        <p:spPr>
          <a:xfrm>
            <a:off x="9218568" y="4742167"/>
            <a:ext cx="500780" cy="390137"/>
          </a:xfrm>
          <a:prstGeom prst="rect">
            <a:avLst/>
          </a:prstGeom>
          <a:noFill/>
          <a:ln cap="flat">
            <a:noFill/>
          </a:ln>
        </p:spPr>
      </p:pic>
      <p:sp>
        <p:nvSpPr>
          <p:cNvPr id="31" name="Arrow: Right 21">
            <a:extLst>
              <a:ext uri="{FF2B5EF4-FFF2-40B4-BE49-F238E27FC236}">
                <a16:creationId xmlns:a16="http://schemas.microsoft.com/office/drawing/2014/main" id="{219B0E49-AFBF-5199-7A11-9295851D6373}"/>
              </a:ext>
            </a:extLst>
          </p:cNvPr>
          <p:cNvSpPr/>
          <p:nvPr/>
        </p:nvSpPr>
        <p:spPr>
          <a:xfrm>
            <a:off x="9190654" y="2019536"/>
            <a:ext cx="727513" cy="174001"/>
          </a:xfrm>
          <a:custGeom>
            <a:avLst>
              <a:gd name="f0" fmla="val 18852"/>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4472C4"/>
          </a:solidFill>
          <a:ln w="12701" cap="flat">
            <a:solidFill>
              <a:srgbClr val="000000"/>
            </a:solidFill>
            <a:prstDash val="solid"/>
            <a:miter/>
          </a:ln>
        </p:spPr>
        <p:txBody>
          <a:bodyPr vert="horz" wrap="square" lIns="91440" tIns="45720" rIns="91440" bIns="45720"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0" b="1" i="0" u="none" strike="noStrike" kern="1200" cap="none" spc="0" baseline="0">
              <a:solidFill>
                <a:srgbClr val="000000"/>
              </a:solidFill>
              <a:uFillTx/>
              <a:latin typeface="Calibri"/>
            </a:endParaRPr>
          </a:p>
        </p:txBody>
      </p:sp>
      <p:sp>
        <p:nvSpPr>
          <p:cNvPr id="32" name="Arrow: Right 22">
            <a:extLst>
              <a:ext uri="{FF2B5EF4-FFF2-40B4-BE49-F238E27FC236}">
                <a16:creationId xmlns:a16="http://schemas.microsoft.com/office/drawing/2014/main" id="{2A2B559D-D2B4-E888-89D2-A7E78200A012}"/>
              </a:ext>
            </a:extLst>
          </p:cNvPr>
          <p:cNvSpPr/>
          <p:nvPr/>
        </p:nvSpPr>
        <p:spPr>
          <a:xfrm>
            <a:off x="4479170" y="2019537"/>
            <a:ext cx="706666" cy="182962"/>
          </a:xfrm>
          <a:custGeom>
            <a:avLst>
              <a:gd name="f0" fmla="val 18804"/>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4472C4"/>
          </a:solidFill>
          <a:ln w="12701" cap="flat">
            <a:solidFill>
              <a:srgbClr val="000000"/>
            </a:solidFill>
            <a:prstDash val="solid"/>
            <a:miter/>
          </a:ln>
        </p:spPr>
        <p:txBody>
          <a:bodyPr vert="horz" wrap="square" lIns="91440" tIns="45720" rIns="91440" bIns="45720"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0" b="1" i="0" u="none" strike="noStrike" kern="1200" cap="none" spc="0" baseline="0">
              <a:solidFill>
                <a:srgbClr val="000000"/>
              </a:solidFill>
              <a:uFillTx/>
              <a:latin typeface="Calibri"/>
            </a:endParaRPr>
          </a:p>
        </p:txBody>
      </p:sp>
      <p:sp>
        <p:nvSpPr>
          <p:cNvPr id="33" name="Flowchart: Process 25">
            <a:extLst>
              <a:ext uri="{FF2B5EF4-FFF2-40B4-BE49-F238E27FC236}">
                <a16:creationId xmlns:a16="http://schemas.microsoft.com/office/drawing/2014/main" id="{B4B502B9-4075-0717-9E5F-5B181D00691F}"/>
              </a:ext>
            </a:extLst>
          </p:cNvPr>
          <p:cNvSpPr/>
          <p:nvPr/>
        </p:nvSpPr>
        <p:spPr>
          <a:xfrm>
            <a:off x="2705901" y="1732699"/>
            <a:ext cx="1762121" cy="717968"/>
          </a:xfrm>
          <a:custGeom>
            <a:avLst/>
            <a:gdLst>
              <a:gd name="f0" fmla="val w"/>
              <a:gd name="f1" fmla="val h"/>
              <a:gd name="f2" fmla="val 0"/>
              <a:gd name="f3" fmla="val 1"/>
              <a:gd name="f4" fmla="*/ f0 1 1"/>
              <a:gd name="f5" fmla="*/ f1 1 1"/>
              <a:gd name="f6" fmla="val f2"/>
              <a:gd name="f7" fmla="val f3"/>
              <a:gd name="f8" fmla="+- f7 0 f6"/>
              <a:gd name="f9" fmla="val f8"/>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1" h="1">
                <a:moveTo>
                  <a:pt x="f2" y="f2"/>
                </a:moveTo>
                <a:lnTo>
                  <a:pt x="f3" y="f2"/>
                </a:lnTo>
                <a:lnTo>
                  <a:pt x="f3" y="f3"/>
                </a:lnTo>
                <a:lnTo>
                  <a:pt x="f2" y="f3"/>
                </a:lnTo>
                <a:close/>
              </a:path>
            </a:pathLst>
          </a:custGeom>
          <a:solidFill>
            <a:srgbClr val="4472C4"/>
          </a:solidFill>
          <a:ln w="12701" cap="flat">
            <a:solidFill>
              <a:srgbClr val="2F528F"/>
            </a:solidFill>
            <a:prstDash val="solid"/>
            <a:miter/>
          </a:ln>
        </p:spPr>
        <p:txBody>
          <a:bodyPr vert="horz" wrap="square" lIns="91440" tIns="45720" rIns="91440" bIns="45720"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a:solidFill>
                  <a:srgbClr val="FFFFFF"/>
                </a:solidFill>
                <a:uFillTx/>
                <a:latin typeface="Calibri"/>
              </a:rPr>
              <a:t>Download</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a:solidFill>
                  <a:srgbClr val="FFFFFF"/>
                </a:solidFill>
                <a:uFillTx/>
                <a:latin typeface="Calibri"/>
              </a:rPr>
              <a:t>Dataset</a:t>
            </a:r>
          </a:p>
        </p:txBody>
      </p:sp>
      <p:sp>
        <p:nvSpPr>
          <p:cNvPr id="34" name="Flowchart: Process 26">
            <a:extLst>
              <a:ext uri="{FF2B5EF4-FFF2-40B4-BE49-F238E27FC236}">
                <a16:creationId xmlns:a16="http://schemas.microsoft.com/office/drawing/2014/main" id="{3EE496C2-1791-7271-DC3D-8BE3B28002D0}"/>
              </a:ext>
            </a:extLst>
          </p:cNvPr>
          <p:cNvSpPr/>
          <p:nvPr/>
        </p:nvSpPr>
        <p:spPr>
          <a:xfrm>
            <a:off x="5196984" y="1538901"/>
            <a:ext cx="1560048" cy="1040303"/>
          </a:xfrm>
          <a:custGeom>
            <a:avLst/>
            <a:gdLst>
              <a:gd name="f0" fmla="val w"/>
              <a:gd name="f1" fmla="val h"/>
              <a:gd name="f2" fmla="val 0"/>
              <a:gd name="f3" fmla="val 1"/>
              <a:gd name="f4" fmla="*/ f0 1 1"/>
              <a:gd name="f5" fmla="*/ f1 1 1"/>
              <a:gd name="f6" fmla="val f2"/>
              <a:gd name="f7" fmla="val f3"/>
              <a:gd name="f8" fmla="+- f7 0 f6"/>
              <a:gd name="f9" fmla="val f8"/>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1" h="1">
                <a:moveTo>
                  <a:pt x="f2" y="f2"/>
                </a:moveTo>
                <a:lnTo>
                  <a:pt x="f3" y="f2"/>
                </a:lnTo>
                <a:lnTo>
                  <a:pt x="f3" y="f3"/>
                </a:lnTo>
                <a:lnTo>
                  <a:pt x="f2" y="f3"/>
                </a:lnTo>
                <a:close/>
              </a:path>
            </a:pathLst>
          </a:custGeom>
          <a:solidFill>
            <a:srgbClr val="4472C4"/>
          </a:solidFill>
          <a:ln w="12701" cap="flat">
            <a:solidFill>
              <a:srgbClr val="2F528F"/>
            </a:solidFill>
            <a:prstDash val="solid"/>
            <a:miter/>
          </a:ln>
        </p:spPr>
        <p:txBody>
          <a:bodyPr vert="horz" wrap="square" lIns="91440" tIns="45720" rIns="91440" bIns="45720"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a:solidFill>
                  <a:srgbClr val="FFFFFF"/>
                </a:solidFill>
                <a:uFillTx/>
                <a:latin typeface="Calibri"/>
              </a:rPr>
              <a:t>Upload data into HDFS</a:t>
            </a:r>
          </a:p>
        </p:txBody>
      </p:sp>
      <p:sp>
        <p:nvSpPr>
          <p:cNvPr id="35" name="Flowchart: Process 27">
            <a:extLst>
              <a:ext uri="{FF2B5EF4-FFF2-40B4-BE49-F238E27FC236}">
                <a16:creationId xmlns:a16="http://schemas.microsoft.com/office/drawing/2014/main" id="{4DFD7463-CE1E-E0CC-0FBE-41F3288B522F}"/>
              </a:ext>
            </a:extLst>
          </p:cNvPr>
          <p:cNvSpPr/>
          <p:nvPr/>
        </p:nvSpPr>
        <p:spPr>
          <a:xfrm>
            <a:off x="7329346" y="1732699"/>
            <a:ext cx="1861308" cy="767483"/>
          </a:xfrm>
          <a:custGeom>
            <a:avLst/>
            <a:gdLst>
              <a:gd name="f0" fmla="val w"/>
              <a:gd name="f1" fmla="val h"/>
              <a:gd name="f2" fmla="val 0"/>
              <a:gd name="f3" fmla="val 1"/>
              <a:gd name="f4" fmla="*/ f0 1 1"/>
              <a:gd name="f5" fmla="*/ f1 1 1"/>
              <a:gd name="f6" fmla="val f2"/>
              <a:gd name="f7" fmla="val f3"/>
              <a:gd name="f8" fmla="+- f7 0 f6"/>
              <a:gd name="f9" fmla="val f8"/>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1" h="1">
                <a:moveTo>
                  <a:pt x="f2" y="f2"/>
                </a:moveTo>
                <a:lnTo>
                  <a:pt x="f3" y="f2"/>
                </a:lnTo>
                <a:lnTo>
                  <a:pt x="f3" y="f3"/>
                </a:lnTo>
                <a:lnTo>
                  <a:pt x="f2" y="f3"/>
                </a:lnTo>
                <a:close/>
              </a:path>
            </a:pathLst>
          </a:custGeom>
          <a:solidFill>
            <a:srgbClr val="4472C4"/>
          </a:solidFill>
          <a:ln w="12701" cap="flat">
            <a:solidFill>
              <a:srgbClr val="2F528F"/>
            </a:solidFill>
            <a:prstDash val="solid"/>
            <a:miter/>
          </a:ln>
        </p:spPr>
        <p:txBody>
          <a:bodyPr vert="horz" wrap="square" lIns="91440" tIns="45720" rIns="91440" bIns="45720"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a:solidFill>
                  <a:srgbClr val="FFFFFF"/>
                </a:solidFill>
                <a:uFillTx/>
                <a:latin typeface="Calibri"/>
              </a:rPr>
              <a:t>Data Warehousing</a:t>
            </a:r>
          </a:p>
        </p:txBody>
      </p:sp>
      <p:sp>
        <p:nvSpPr>
          <p:cNvPr id="36" name="Flowchart: Process 28">
            <a:extLst>
              <a:ext uri="{FF2B5EF4-FFF2-40B4-BE49-F238E27FC236}">
                <a16:creationId xmlns:a16="http://schemas.microsoft.com/office/drawing/2014/main" id="{B6A0A663-1EF0-47BD-4EB5-E32FF1DD1165}"/>
              </a:ext>
            </a:extLst>
          </p:cNvPr>
          <p:cNvSpPr/>
          <p:nvPr/>
        </p:nvSpPr>
        <p:spPr>
          <a:xfrm>
            <a:off x="9932313" y="1697796"/>
            <a:ext cx="1762121" cy="802376"/>
          </a:xfrm>
          <a:custGeom>
            <a:avLst/>
            <a:gdLst>
              <a:gd name="f0" fmla="val w"/>
              <a:gd name="f1" fmla="val h"/>
              <a:gd name="f2" fmla="val 0"/>
              <a:gd name="f3" fmla="val 1"/>
              <a:gd name="f4" fmla="*/ f0 1 1"/>
              <a:gd name="f5" fmla="*/ f1 1 1"/>
              <a:gd name="f6" fmla="val f2"/>
              <a:gd name="f7" fmla="val f3"/>
              <a:gd name="f8" fmla="+- f7 0 f6"/>
              <a:gd name="f9" fmla="val f8"/>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1" h="1">
                <a:moveTo>
                  <a:pt x="f2" y="f2"/>
                </a:moveTo>
                <a:lnTo>
                  <a:pt x="f3" y="f2"/>
                </a:lnTo>
                <a:lnTo>
                  <a:pt x="f3" y="f3"/>
                </a:lnTo>
                <a:lnTo>
                  <a:pt x="f2" y="f3"/>
                </a:lnTo>
                <a:close/>
              </a:path>
            </a:pathLst>
          </a:custGeom>
          <a:solidFill>
            <a:srgbClr val="4472C4"/>
          </a:solidFill>
          <a:ln w="12701" cap="flat">
            <a:solidFill>
              <a:srgbClr val="2F528F"/>
            </a:solidFill>
            <a:prstDash val="solid"/>
            <a:miter/>
          </a:ln>
        </p:spPr>
        <p:txBody>
          <a:bodyPr vert="horz" wrap="square" lIns="91440" tIns="45720" rIns="91440" bIns="45720"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a:solidFill>
                  <a:srgbClr val="FFFFFF"/>
                </a:solidFill>
                <a:uFillTx/>
                <a:latin typeface="Calibri"/>
              </a:rPr>
              <a:t>Data Engineering</a:t>
            </a:r>
          </a:p>
        </p:txBody>
      </p:sp>
      <p:sp>
        <p:nvSpPr>
          <p:cNvPr id="37" name="Flowchart: Process 29">
            <a:extLst>
              <a:ext uri="{FF2B5EF4-FFF2-40B4-BE49-F238E27FC236}">
                <a16:creationId xmlns:a16="http://schemas.microsoft.com/office/drawing/2014/main" id="{ADB4AA2F-CE04-CBCD-3C52-04CDBE8F105A}"/>
              </a:ext>
            </a:extLst>
          </p:cNvPr>
          <p:cNvSpPr/>
          <p:nvPr/>
        </p:nvSpPr>
        <p:spPr>
          <a:xfrm>
            <a:off x="9969648" y="3037337"/>
            <a:ext cx="1560048" cy="717968"/>
          </a:xfrm>
          <a:custGeom>
            <a:avLst/>
            <a:gdLst>
              <a:gd name="f0" fmla="val w"/>
              <a:gd name="f1" fmla="val h"/>
              <a:gd name="f2" fmla="val 0"/>
              <a:gd name="f3" fmla="val 1"/>
              <a:gd name="f4" fmla="*/ f0 1 1"/>
              <a:gd name="f5" fmla="*/ f1 1 1"/>
              <a:gd name="f6" fmla="val f2"/>
              <a:gd name="f7" fmla="val f3"/>
              <a:gd name="f8" fmla="+- f7 0 f6"/>
              <a:gd name="f9" fmla="val f8"/>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1" h="1">
                <a:moveTo>
                  <a:pt x="f2" y="f2"/>
                </a:moveTo>
                <a:lnTo>
                  <a:pt x="f3" y="f2"/>
                </a:lnTo>
                <a:lnTo>
                  <a:pt x="f3" y="f3"/>
                </a:lnTo>
                <a:lnTo>
                  <a:pt x="f2" y="f3"/>
                </a:lnTo>
                <a:close/>
              </a:path>
            </a:pathLst>
          </a:custGeom>
          <a:solidFill>
            <a:srgbClr val="4472C4"/>
          </a:solidFill>
          <a:ln w="12701" cap="flat">
            <a:solidFill>
              <a:srgbClr val="2F528F"/>
            </a:solidFill>
            <a:prstDash val="solid"/>
            <a:miter/>
          </a:ln>
        </p:spPr>
        <p:txBody>
          <a:bodyPr vert="horz" wrap="square" lIns="91440" tIns="45720" rIns="91440" bIns="45720"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a:solidFill>
                  <a:srgbClr val="FFFFFF"/>
                </a:solidFill>
                <a:uFillTx/>
                <a:latin typeface="Calibri"/>
              </a:rPr>
              <a:t>Query Data</a:t>
            </a:r>
          </a:p>
        </p:txBody>
      </p:sp>
      <p:sp>
        <p:nvSpPr>
          <p:cNvPr id="38" name="Flowchart: Process 30">
            <a:extLst>
              <a:ext uri="{FF2B5EF4-FFF2-40B4-BE49-F238E27FC236}">
                <a16:creationId xmlns:a16="http://schemas.microsoft.com/office/drawing/2014/main" id="{379B3607-FD37-AF60-3D5E-50450977791A}"/>
              </a:ext>
            </a:extLst>
          </p:cNvPr>
          <p:cNvSpPr/>
          <p:nvPr/>
        </p:nvSpPr>
        <p:spPr>
          <a:xfrm>
            <a:off x="9817767" y="4306871"/>
            <a:ext cx="1891725" cy="717968"/>
          </a:xfrm>
          <a:custGeom>
            <a:avLst/>
            <a:gdLst>
              <a:gd name="f0" fmla="val w"/>
              <a:gd name="f1" fmla="val h"/>
              <a:gd name="f2" fmla="val 0"/>
              <a:gd name="f3" fmla="val 1"/>
              <a:gd name="f4" fmla="*/ f0 1 1"/>
              <a:gd name="f5" fmla="*/ f1 1 1"/>
              <a:gd name="f6" fmla="val f2"/>
              <a:gd name="f7" fmla="val f3"/>
              <a:gd name="f8" fmla="+- f7 0 f6"/>
              <a:gd name="f9" fmla="val f8"/>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1" h="1">
                <a:moveTo>
                  <a:pt x="f2" y="f2"/>
                </a:moveTo>
                <a:lnTo>
                  <a:pt x="f3" y="f2"/>
                </a:lnTo>
                <a:lnTo>
                  <a:pt x="f3" y="f3"/>
                </a:lnTo>
                <a:lnTo>
                  <a:pt x="f2" y="f3"/>
                </a:lnTo>
                <a:close/>
              </a:path>
            </a:pathLst>
          </a:custGeom>
          <a:solidFill>
            <a:srgbClr val="4472C4"/>
          </a:solidFill>
          <a:ln w="12701" cap="flat">
            <a:solidFill>
              <a:srgbClr val="2F528F"/>
            </a:solidFill>
            <a:prstDash val="solid"/>
            <a:miter/>
          </a:ln>
        </p:spPr>
        <p:txBody>
          <a:bodyPr vert="horz" wrap="square" lIns="91440" tIns="45720" rIns="91440" bIns="45720"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a:solidFill>
                  <a:srgbClr val="FFFFFF"/>
                </a:solidFill>
                <a:uFillTx/>
                <a:latin typeface="Calibri"/>
              </a:rPr>
              <a:t>Create Visualizations</a:t>
            </a:r>
          </a:p>
        </p:txBody>
      </p:sp>
      <p:sp>
        <p:nvSpPr>
          <p:cNvPr id="39" name="Arrow: Right 31">
            <a:extLst>
              <a:ext uri="{FF2B5EF4-FFF2-40B4-BE49-F238E27FC236}">
                <a16:creationId xmlns:a16="http://schemas.microsoft.com/office/drawing/2014/main" id="{EFE4B5BC-5BCA-38AC-A67B-3C499609AA16}"/>
              </a:ext>
            </a:extLst>
          </p:cNvPr>
          <p:cNvSpPr/>
          <p:nvPr/>
        </p:nvSpPr>
        <p:spPr>
          <a:xfrm rot="5400013">
            <a:off x="10488827" y="2671926"/>
            <a:ext cx="521710" cy="206370"/>
          </a:xfrm>
          <a:custGeom>
            <a:avLst>
              <a:gd name="f0" fmla="val 17328"/>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4472C4"/>
          </a:solidFill>
          <a:ln w="12701" cap="flat">
            <a:solidFill>
              <a:srgbClr val="000000"/>
            </a:solidFill>
            <a:prstDash val="solid"/>
            <a:miter/>
          </a:ln>
        </p:spPr>
        <p:txBody>
          <a:bodyPr vert="horz" wrap="square" lIns="91440" tIns="45720" rIns="91440" bIns="45720"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0" b="1" i="0" u="none" strike="noStrike" kern="1200" cap="none" spc="0" baseline="0">
              <a:solidFill>
                <a:srgbClr val="000000"/>
              </a:solidFill>
              <a:uFillTx/>
              <a:latin typeface="Calibri"/>
            </a:endParaRPr>
          </a:p>
        </p:txBody>
      </p:sp>
      <p:sp>
        <p:nvSpPr>
          <p:cNvPr id="40" name="Arrow: Right 32">
            <a:extLst>
              <a:ext uri="{FF2B5EF4-FFF2-40B4-BE49-F238E27FC236}">
                <a16:creationId xmlns:a16="http://schemas.microsoft.com/office/drawing/2014/main" id="{9A45E0F5-AF02-EC1E-3005-D64B91280F1E}"/>
              </a:ext>
            </a:extLst>
          </p:cNvPr>
          <p:cNvSpPr/>
          <p:nvPr/>
        </p:nvSpPr>
        <p:spPr>
          <a:xfrm rot="5400013">
            <a:off x="10505313" y="3927333"/>
            <a:ext cx="521710" cy="206370"/>
          </a:xfrm>
          <a:custGeom>
            <a:avLst>
              <a:gd name="f0" fmla="val 17328"/>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4472C4"/>
          </a:solidFill>
          <a:ln w="12701" cap="flat">
            <a:solidFill>
              <a:srgbClr val="000000"/>
            </a:solidFill>
            <a:prstDash val="solid"/>
            <a:miter/>
          </a:ln>
        </p:spPr>
        <p:txBody>
          <a:bodyPr vert="horz" wrap="square" lIns="91440" tIns="45720" rIns="91440" bIns="45720"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0" b="1" i="0" u="none" strike="noStrike" kern="1200" cap="none" spc="0" baseline="0">
              <a:solidFill>
                <a:srgbClr val="000000"/>
              </a:solidFill>
              <a:uFillTx/>
              <a:latin typeface="Calibri"/>
            </a:endParaRPr>
          </a:p>
        </p:txBody>
      </p:sp>
      <p:sp>
        <p:nvSpPr>
          <p:cNvPr id="41" name="TextBox 35">
            <a:extLst>
              <a:ext uri="{FF2B5EF4-FFF2-40B4-BE49-F238E27FC236}">
                <a16:creationId xmlns:a16="http://schemas.microsoft.com/office/drawing/2014/main" id="{CA179A9C-3CF6-AD7D-BB27-90607C8D6D56}"/>
              </a:ext>
            </a:extLst>
          </p:cNvPr>
          <p:cNvSpPr txBox="1"/>
          <p:nvPr/>
        </p:nvSpPr>
        <p:spPr>
          <a:xfrm>
            <a:off x="4599992" y="3065089"/>
            <a:ext cx="4405612" cy="2308324"/>
          </a:xfrm>
          <a:prstGeom prst="rect">
            <a:avLst/>
          </a:prstGeom>
          <a:noFill/>
          <a:ln w="28575" cap="flat">
            <a:solidFill>
              <a:srgbClr val="203864"/>
            </a:solidFill>
            <a:prstDash val="solid"/>
            <a:miter/>
          </a:ln>
        </p:spPr>
        <p:txBody>
          <a:bodyPr vert="horz" wrap="square" lIns="91440" tIns="45720" rIns="91440" bIns="45720" anchor="t" anchorCtr="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u="none" strike="noStrike" kern="1200" cap="none" spc="0" baseline="0" dirty="0">
                <a:solidFill>
                  <a:srgbClr val="000000"/>
                </a:solidFill>
                <a:uFillTx/>
                <a:latin typeface="Calibri"/>
              </a:rPr>
              <a:t>Reduce data size to only 10%</a:t>
            </a:r>
          </a:p>
          <a:p>
            <a:pPr marL="342900" marR="0" lvl="0" indent="-3429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u="none" strike="noStrike" kern="1200" cap="none" spc="0" baseline="0" dirty="0">
                <a:solidFill>
                  <a:srgbClr val="000000"/>
                </a:solidFill>
                <a:uFillTx/>
                <a:latin typeface="Calibri"/>
              </a:rPr>
              <a:t>Drop 10 unusable columns</a:t>
            </a:r>
          </a:p>
          <a:p>
            <a:pPr marL="342900" marR="0" lvl="0" indent="-3429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u="none" strike="noStrike" kern="1200" cap="none" spc="0" baseline="0" dirty="0">
                <a:solidFill>
                  <a:srgbClr val="000000"/>
                </a:solidFill>
                <a:uFillTx/>
                <a:latin typeface="Calibri"/>
              </a:rPr>
              <a:t>Remove duplicate records</a:t>
            </a:r>
          </a:p>
          <a:p>
            <a:pPr marL="342900" marR="0" lvl="0" indent="-3429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u="none" strike="noStrike" kern="1200" cap="none" spc="0" baseline="0" dirty="0">
                <a:solidFill>
                  <a:srgbClr val="000000"/>
                </a:solidFill>
                <a:uFillTx/>
                <a:latin typeface="Calibri"/>
              </a:rPr>
              <a:t>Remove null values</a:t>
            </a:r>
          </a:p>
          <a:p>
            <a:pPr marL="342900" marR="0" lvl="0" indent="-342900" algn="l" defTabSz="914400" rtl="0" fontAlgn="auto" hangingPunct="1">
              <a:lnSpc>
                <a:spcPct val="100000"/>
              </a:lnSpc>
              <a:spcBef>
                <a:spcPts val="0"/>
              </a:spcBef>
              <a:spcAft>
                <a:spcPts val="0"/>
              </a:spcAft>
              <a:buSzPct val="100000"/>
              <a:buAutoNum type="arabicPeriod"/>
              <a:tabLst/>
              <a:defRPr sz="1800" b="0" i="0" u="none" strike="noStrike" kern="0" cap="none" spc="0" baseline="0">
                <a:solidFill>
                  <a:srgbClr val="000000"/>
                </a:solidFill>
                <a:uFillTx/>
              </a:defRPr>
            </a:pPr>
            <a:r>
              <a:rPr lang="en-US" sz="2400" b="0" i="0" u="none" strike="noStrike" kern="1200" cap="none" spc="0" baseline="0" dirty="0">
                <a:solidFill>
                  <a:srgbClr val="000000"/>
                </a:solidFill>
                <a:uFillTx/>
                <a:latin typeface="Calibri"/>
              </a:rPr>
              <a:t>Add columns by extracting the data we need</a:t>
            </a:r>
          </a:p>
        </p:txBody>
      </p:sp>
      <p:cxnSp>
        <p:nvCxnSpPr>
          <p:cNvPr id="42" name="Straight Arrow Connector 41">
            <a:extLst>
              <a:ext uri="{FF2B5EF4-FFF2-40B4-BE49-F238E27FC236}">
                <a16:creationId xmlns:a16="http://schemas.microsoft.com/office/drawing/2014/main" id="{EB470F78-0756-677A-E284-9B2D8CA2C558}"/>
              </a:ext>
            </a:extLst>
          </p:cNvPr>
          <p:cNvCxnSpPr/>
          <p:nvPr/>
        </p:nvCxnSpPr>
        <p:spPr>
          <a:xfrm flipH="1">
            <a:off x="8999140" y="2514255"/>
            <a:ext cx="933173" cy="550834"/>
          </a:xfrm>
          <a:prstGeom prst="straightConnector1">
            <a:avLst/>
          </a:prstGeom>
          <a:noFill/>
          <a:ln w="28575" cap="flat">
            <a:solidFill>
              <a:srgbClr val="203864"/>
            </a:solidFill>
            <a:prstDash val="solid"/>
            <a:miter/>
            <a:tailEnd type="arrow"/>
          </a:ln>
        </p:spPr>
      </p:cxnSp>
      <p:sp>
        <p:nvSpPr>
          <p:cNvPr id="43" name="Arrow: Right 10">
            <a:extLst>
              <a:ext uri="{FF2B5EF4-FFF2-40B4-BE49-F238E27FC236}">
                <a16:creationId xmlns:a16="http://schemas.microsoft.com/office/drawing/2014/main" id="{BDC4993B-C46C-72E4-5B2C-94E212459025}"/>
              </a:ext>
            </a:extLst>
          </p:cNvPr>
          <p:cNvSpPr/>
          <p:nvPr/>
        </p:nvSpPr>
        <p:spPr>
          <a:xfrm>
            <a:off x="1938966" y="2019537"/>
            <a:ext cx="755788" cy="182962"/>
          </a:xfrm>
          <a:custGeom>
            <a:avLst>
              <a:gd name="f0" fmla="val 18985"/>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4472C4"/>
          </a:solidFill>
          <a:ln w="12701" cap="flat">
            <a:solidFill>
              <a:srgbClr val="000000"/>
            </a:solidFill>
            <a:prstDash val="solid"/>
            <a:miter/>
          </a:ln>
        </p:spPr>
        <p:txBody>
          <a:bodyPr vert="horz" wrap="square" lIns="91440" tIns="45720" rIns="91440" bIns="45720"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0" b="1" i="0" u="none" strike="noStrike" kern="1200" cap="none" spc="0" baseline="0">
              <a:solidFill>
                <a:srgbClr val="000000"/>
              </a:solidFill>
              <a:uFillTx/>
              <a:latin typeface="Calibri"/>
            </a:endParaRPr>
          </a:p>
        </p:txBody>
      </p:sp>
      <p:pic>
        <p:nvPicPr>
          <p:cNvPr id="44" name="Picture 43" descr="Kaggle Courses – Mat's Mind Dump">
            <a:extLst>
              <a:ext uri="{FF2B5EF4-FFF2-40B4-BE49-F238E27FC236}">
                <a16:creationId xmlns:a16="http://schemas.microsoft.com/office/drawing/2014/main" id="{08FB8F9B-D92A-B9DF-F2EB-738E2134A244}"/>
              </a:ext>
            </a:extLst>
          </p:cNvPr>
          <p:cNvPicPr>
            <a:picLocks noChangeAspect="1"/>
          </p:cNvPicPr>
          <p:nvPr/>
        </p:nvPicPr>
        <p:blipFill>
          <a:blip r:embed="rId7"/>
          <a:srcRect t="17335"/>
          <a:stretch>
            <a:fillRect/>
          </a:stretch>
        </p:blipFill>
        <p:spPr>
          <a:xfrm>
            <a:off x="507695" y="2633588"/>
            <a:ext cx="1175552" cy="971769"/>
          </a:xfrm>
          <a:prstGeom prst="rect">
            <a:avLst/>
          </a:prstGeom>
          <a:noFill/>
          <a:ln cap="flat">
            <a:noFill/>
          </a:ln>
        </p:spPr>
      </p:pic>
      <p:sp>
        <p:nvSpPr>
          <p:cNvPr id="45" name="Flowchart: Data 24">
            <a:extLst>
              <a:ext uri="{FF2B5EF4-FFF2-40B4-BE49-F238E27FC236}">
                <a16:creationId xmlns:a16="http://schemas.microsoft.com/office/drawing/2014/main" id="{45C7161C-CC35-75B0-8450-C68F90DD50AC}"/>
              </a:ext>
            </a:extLst>
          </p:cNvPr>
          <p:cNvSpPr/>
          <p:nvPr/>
        </p:nvSpPr>
        <p:spPr>
          <a:xfrm>
            <a:off x="378927" y="1459869"/>
            <a:ext cx="1775124" cy="1119335"/>
          </a:xfrm>
          <a:custGeom>
            <a:avLst/>
            <a:gdLst>
              <a:gd name="f0" fmla="val 10800000"/>
              <a:gd name="f1" fmla="val 5400000"/>
              <a:gd name="f2" fmla="val 180"/>
              <a:gd name="f3" fmla="val w"/>
              <a:gd name="f4" fmla="val h"/>
              <a:gd name="f5" fmla="val 0"/>
              <a:gd name="f6" fmla="val 5"/>
              <a:gd name="f7" fmla="val 1"/>
              <a:gd name="f8" fmla="val 4"/>
              <a:gd name="f9" fmla="+- 0 0 -360"/>
              <a:gd name="f10" fmla="+- 0 0 -270"/>
              <a:gd name="f11" fmla="+- 0 0 -180"/>
              <a:gd name="f12" fmla="+- 0 0 -90"/>
              <a:gd name="f13" fmla="*/ f3 1 5"/>
              <a:gd name="f14" fmla="*/ f4 1 5"/>
              <a:gd name="f15" fmla="val f5"/>
              <a:gd name="f16" fmla="val f6"/>
              <a:gd name="f17" fmla="*/ f9 f0 1"/>
              <a:gd name="f18" fmla="*/ f10 f0 1"/>
              <a:gd name="f19" fmla="*/ f11 f0 1"/>
              <a:gd name="f20" fmla="*/ f12 f0 1"/>
              <a:gd name="f21" fmla="+- f16 0 f15"/>
              <a:gd name="f22" fmla="*/ f17 1 f2"/>
              <a:gd name="f23" fmla="*/ f18 1 f2"/>
              <a:gd name="f24" fmla="*/ f19 1 f2"/>
              <a:gd name="f25" fmla="*/ f20 1 f2"/>
              <a:gd name="f26" fmla="*/ f21 1 2"/>
              <a:gd name="f27" fmla="*/ f21 1 5"/>
              <a:gd name="f28" fmla="*/ f21 1 10"/>
              <a:gd name="f29" fmla="*/ f21 2 1"/>
              <a:gd name="f30" fmla="*/ f21 3 1"/>
              <a:gd name="f31" fmla="*/ f21 4 1"/>
              <a:gd name="f32" fmla="*/ f21 9 1"/>
              <a:gd name="f33" fmla="+- f22 0 f1"/>
              <a:gd name="f34" fmla="+- f23 0 f1"/>
              <a:gd name="f35" fmla="+- f24 0 f1"/>
              <a:gd name="f36" fmla="+- f25 0 f1"/>
              <a:gd name="f37" fmla="+- f15 f26 0"/>
              <a:gd name="f38" fmla="*/ f29 1 5"/>
              <a:gd name="f39" fmla="*/ f30 1 5"/>
              <a:gd name="f40" fmla="*/ f31 1 5"/>
              <a:gd name="f41" fmla="*/ f32 1 10"/>
              <a:gd name="f42" fmla="*/ f15 1 f27"/>
              <a:gd name="f43" fmla="*/ f28 1 f27"/>
              <a:gd name="f44" fmla="*/ f16 1 f27"/>
              <a:gd name="f45" fmla="*/ f27 1 f27"/>
              <a:gd name="f46" fmla="*/ f39 1 f27"/>
              <a:gd name="f47" fmla="*/ f37 1 f27"/>
              <a:gd name="f48" fmla="*/ f38 1 f27"/>
              <a:gd name="f49" fmla="*/ f41 1 f27"/>
              <a:gd name="f50" fmla="*/ f40 1 f27"/>
              <a:gd name="f51" fmla="*/ f45 f13 1"/>
              <a:gd name="f52" fmla="*/ f44 f14 1"/>
              <a:gd name="f53" fmla="*/ f42 f14 1"/>
              <a:gd name="f54" fmla="*/ f43 f13 1"/>
              <a:gd name="f55" fmla="*/ f50 f13 1"/>
              <a:gd name="f56" fmla="*/ f46 f13 1"/>
              <a:gd name="f57" fmla="*/ f47 f14 1"/>
              <a:gd name="f58" fmla="*/ f48 f13 1"/>
              <a:gd name="f59" fmla="*/ f49 f13 1"/>
            </a:gdLst>
            <a:ahLst/>
            <a:cxnLst>
              <a:cxn ang="3cd4">
                <a:pos x="hc" y="t"/>
              </a:cxn>
              <a:cxn ang="0">
                <a:pos x="r" y="vc"/>
              </a:cxn>
              <a:cxn ang="cd4">
                <a:pos x="hc" y="b"/>
              </a:cxn>
              <a:cxn ang="cd2">
                <a:pos x="l" y="vc"/>
              </a:cxn>
              <a:cxn ang="f33">
                <a:pos x="f56" y="f53"/>
              </a:cxn>
              <a:cxn ang="f34">
                <a:pos x="f54" y="f57"/>
              </a:cxn>
              <a:cxn ang="f35">
                <a:pos x="f58" y="f52"/>
              </a:cxn>
              <a:cxn ang="f36">
                <a:pos x="f59" y="f57"/>
              </a:cxn>
            </a:cxnLst>
            <a:rect l="f51" t="f53" r="f55" b="f52"/>
            <a:pathLst>
              <a:path w="5" h="5">
                <a:moveTo>
                  <a:pt x="f5" y="f6"/>
                </a:moveTo>
                <a:lnTo>
                  <a:pt x="f7" y="f5"/>
                </a:lnTo>
                <a:lnTo>
                  <a:pt x="f6" y="f5"/>
                </a:lnTo>
                <a:lnTo>
                  <a:pt x="f8" y="f6"/>
                </a:lnTo>
                <a:close/>
              </a:path>
            </a:pathLst>
          </a:custGeom>
          <a:solidFill>
            <a:srgbClr val="4472C4"/>
          </a:solidFill>
          <a:ln w="12701" cap="flat">
            <a:solidFill>
              <a:srgbClr val="2F528F"/>
            </a:solidFill>
            <a:prstDash val="solid"/>
            <a:miter/>
          </a:ln>
        </p:spPr>
        <p:txBody>
          <a:bodyPr vert="horz" wrap="square" lIns="91440" tIns="45720" rIns="91440" bIns="45720" anchor="ctr" anchorCtr="1" compatLnSpc="1">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a:solidFill>
                  <a:srgbClr val="FFFFFF"/>
                </a:solidFill>
                <a:uFillTx/>
                <a:latin typeface="Calibri"/>
              </a:rPr>
              <a:t>Data Source</a:t>
            </a:r>
          </a:p>
        </p:txBody>
      </p:sp>
      <p:sp>
        <p:nvSpPr>
          <p:cNvPr id="2" name="TextBox 35">
            <a:extLst>
              <a:ext uri="{FF2B5EF4-FFF2-40B4-BE49-F238E27FC236}">
                <a16:creationId xmlns:a16="http://schemas.microsoft.com/office/drawing/2014/main" id="{441B525A-9378-F7A4-76F4-03BD1871AF86}"/>
              </a:ext>
            </a:extLst>
          </p:cNvPr>
          <p:cNvSpPr txBox="1"/>
          <p:nvPr/>
        </p:nvSpPr>
        <p:spPr>
          <a:xfrm>
            <a:off x="-48755" y="3822057"/>
            <a:ext cx="4405612" cy="2616101"/>
          </a:xfrm>
          <a:prstGeom prst="rect">
            <a:avLst/>
          </a:prstGeom>
          <a:noFill/>
          <a:ln w="28575" cap="flat">
            <a:solidFill>
              <a:srgbClr val="203864"/>
            </a:solidFill>
            <a:prstDash val="solid"/>
            <a:miter/>
          </a:ln>
        </p:spPr>
        <p:txBody>
          <a:bodyPr vert="horz" wrap="square" lIns="91440" tIns="45720" rIns="91440" bIns="45720" anchor="t" anchorCtr="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defTabSz="914400" rtl="0" fontAlgn="auto" hangingPunct="1">
              <a:lnSpc>
                <a:spcPct val="100000"/>
              </a:lnSpc>
              <a:spcBef>
                <a:spcPts val="0"/>
              </a:spcBef>
              <a:spcAft>
                <a:spcPts val="0"/>
              </a:spcAft>
              <a:buSzPct val="100000"/>
              <a:tabLst/>
              <a:defRPr sz="1800" b="0" i="0" u="none" strike="noStrike" kern="0" cap="none" spc="0" baseline="0">
                <a:solidFill>
                  <a:srgbClr val="000000"/>
                </a:solidFill>
                <a:uFillTx/>
              </a:defRPr>
            </a:pPr>
            <a:r>
              <a:rPr lang="en-US" sz="2000">
                <a:solidFill>
                  <a:srgbClr val="000000"/>
                </a:solidFill>
                <a:latin typeface="Calibri"/>
              </a:rPr>
              <a:t>Roles:</a:t>
            </a:r>
          </a:p>
          <a:p>
            <a:pPr marL="342900" marR="0" lvl="0" indent="-342900" algn="l" defTabSz="914400" rtl="0" fontAlgn="auto" hangingPunct="1">
              <a:lnSpc>
                <a:spcPct val="100000"/>
              </a:lnSpc>
              <a:spcBef>
                <a:spcPts val="0"/>
              </a:spcBef>
              <a:spcAft>
                <a:spcPts val="0"/>
              </a:spcAft>
              <a:buSzPct val="100000"/>
              <a:buFont typeface="Arial" panose="020B0604020202020204" pitchFamily="34" charset="0"/>
              <a:buChar char="•"/>
              <a:tabLst/>
              <a:defRPr sz="1800" b="0" i="0" u="none" strike="noStrike" kern="0" cap="none" spc="0" baseline="0">
                <a:solidFill>
                  <a:srgbClr val="000000"/>
                </a:solidFill>
                <a:uFillTx/>
              </a:defRPr>
            </a:pPr>
            <a:r>
              <a:rPr lang="en-US" sz="2000" b="0" i="0" u="none" strike="noStrike" kern="1200" cap="none" spc="0" baseline="0">
                <a:solidFill>
                  <a:srgbClr val="000000"/>
                </a:solidFill>
                <a:uFillTx/>
                <a:latin typeface="Calibri"/>
              </a:rPr>
              <a:t>An: Download &amp; upload data into HDFS</a:t>
            </a:r>
            <a:r>
              <a:rPr lang="en-US" sz="2000">
                <a:solidFill>
                  <a:srgbClr val="000000"/>
                </a:solidFill>
                <a:latin typeface="Calibri"/>
              </a:rPr>
              <a:t>, create tables in Hive</a:t>
            </a:r>
          </a:p>
          <a:p>
            <a:pPr marL="342900" marR="0" lvl="0" indent="-342900" algn="l" defTabSz="914400" rtl="0" fontAlgn="auto" hangingPunct="1">
              <a:lnSpc>
                <a:spcPct val="100000"/>
              </a:lnSpc>
              <a:spcBef>
                <a:spcPts val="0"/>
              </a:spcBef>
              <a:spcAft>
                <a:spcPts val="0"/>
              </a:spcAft>
              <a:buSzPct val="100000"/>
              <a:buFont typeface="Arial" panose="020B0604020202020204" pitchFamily="34" charset="0"/>
              <a:buChar char="•"/>
              <a:tabLst/>
              <a:defRPr sz="1800" b="0" i="0" u="none" strike="noStrike" kern="0" cap="none" spc="0" baseline="0">
                <a:solidFill>
                  <a:srgbClr val="000000"/>
                </a:solidFill>
                <a:uFillTx/>
              </a:defRPr>
            </a:pPr>
            <a:r>
              <a:rPr lang="en-US" sz="2000" b="0" i="0" u="none" strike="noStrike" kern="1200" cap="none" spc="0" baseline="0">
                <a:solidFill>
                  <a:srgbClr val="000000"/>
                </a:solidFill>
                <a:uFillTx/>
                <a:latin typeface="Calibri"/>
              </a:rPr>
              <a:t>All: Perform da</a:t>
            </a:r>
            <a:r>
              <a:rPr lang="en-US" sz="2000">
                <a:solidFill>
                  <a:srgbClr val="000000"/>
                </a:solidFill>
                <a:latin typeface="Calibri"/>
              </a:rPr>
              <a:t>ta cleaning, write queries, create visualizations together during Teams meetings</a:t>
            </a:r>
          </a:p>
          <a:p>
            <a:pPr marL="342900" marR="0" lvl="0" indent="-342900" algn="l" defTabSz="914400" rtl="0" fontAlgn="auto" hangingPunct="1">
              <a:lnSpc>
                <a:spcPct val="100000"/>
              </a:lnSpc>
              <a:spcBef>
                <a:spcPts val="0"/>
              </a:spcBef>
              <a:spcAft>
                <a:spcPts val="0"/>
              </a:spcAft>
              <a:buSzPct val="100000"/>
              <a:buFont typeface="Arial" panose="020B0604020202020204" pitchFamily="34" charset="0"/>
              <a:buChar char="•"/>
              <a:tabLst/>
              <a:defRPr sz="1800" b="0" i="0" u="none" strike="noStrike" kern="0" cap="none" spc="0" baseline="0">
                <a:solidFill>
                  <a:srgbClr val="000000"/>
                </a:solidFill>
                <a:uFillTx/>
              </a:defRPr>
            </a:pPr>
            <a:r>
              <a:rPr lang="en-US" sz="2000">
                <a:solidFill>
                  <a:srgbClr val="000000"/>
                </a:solidFill>
                <a:latin typeface="Calibri"/>
              </a:rPr>
              <a:t>Bhumika, Ankita, Ragi: write analysis on visualizations</a:t>
            </a:r>
            <a:endParaRPr lang="en-US" sz="20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2256590784"/>
      </p:ext>
    </p:extLst>
  </p:cSld>
  <p:clrMapOvr>
    <a:masterClrMapping/>
  </p:clrMapOvr>
</p:sld>
</file>

<file path=ppt/theme/theme1.xml><?xml version="1.0" encoding="utf-8"?>
<a:theme xmlns:a="http://schemas.openxmlformats.org/drawingml/2006/main" name="PortalVTI">
  <a:themeElements>
    <a:clrScheme name="AnalogousFromLightSeedRightStep">
      <a:dk1>
        <a:srgbClr val="000000"/>
      </a:dk1>
      <a:lt1>
        <a:srgbClr val="FFFFFF"/>
      </a:lt1>
      <a:dk2>
        <a:srgbClr val="243141"/>
      </a:dk2>
      <a:lt2>
        <a:srgbClr val="E2E3E8"/>
      </a:lt2>
      <a:accent1>
        <a:srgbClr val="AAA180"/>
      </a:accent1>
      <a:accent2>
        <a:srgbClr val="9CA671"/>
      </a:accent2>
      <a:accent3>
        <a:srgbClr val="8FA880"/>
      </a:accent3>
      <a:accent4>
        <a:srgbClr val="76AD78"/>
      </a:accent4>
      <a:accent5>
        <a:srgbClr val="81AB94"/>
      </a:accent5>
      <a:accent6>
        <a:srgbClr val="74AAA2"/>
      </a:accent6>
      <a:hlink>
        <a:srgbClr val="6978AE"/>
      </a:hlink>
      <a:folHlink>
        <a:srgbClr val="7F7F7F"/>
      </a:folHlink>
    </a:clrScheme>
    <a:fontScheme name="Earth">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rtalVTI" id="{0E0D5035-C7F2-4607-91F4-D5D5F886A15A}" vid="{EAFF3D8B-AC13-4E90-80A9-182200FBC8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TotalTime>
  <Words>1627</Words>
  <Application>Microsoft Office PowerPoint</Application>
  <PresentationFormat>Widescreen</PresentationFormat>
  <Paragraphs>114</Paragraphs>
  <Slides>19</Slides>
  <Notes>12</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Lato Extended</vt:lpstr>
      <vt:lpstr>Söhne</vt:lpstr>
      <vt:lpstr>Arial</vt:lpstr>
      <vt:lpstr>Calibri</vt:lpstr>
      <vt:lpstr>Symbol</vt:lpstr>
      <vt:lpstr>Times New Roman</vt:lpstr>
      <vt:lpstr>Trade Gothic Next Cond</vt:lpstr>
      <vt:lpstr>Trade Gothic Next Light</vt:lpstr>
      <vt:lpstr>PortalVTI</vt:lpstr>
      <vt:lpstr>     Flight Prices Analysis</vt:lpstr>
      <vt:lpstr>AGENDA</vt:lpstr>
      <vt:lpstr>goals</vt:lpstr>
      <vt:lpstr>Flight Data Introduction</vt:lpstr>
      <vt:lpstr>FlightData table</vt:lpstr>
      <vt:lpstr>Airport table</vt:lpstr>
      <vt:lpstr>Dataset Information</vt:lpstr>
      <vt:lpstr>Hadoop Cluster Specification</vt:lpstr>
      <vt:lpstr>PowerPoint Presentation</vt:lpstr>
      <vt:lpstr>PowerPoint Presentation</vt:lpstr>
      <vt:lpstr>Analysis</vt:lpstr>
      <vt:lpstr>PowerPoint Presentation</vt:lpstr>
      <vt:lpstr>PowerPoint Presentation</vt:lpstr>
      <vt:lpstr>PowerPoint Presentation</vt:lpstr>
      <vt:lpstr>PowerPoint Presentation</vt:lpstr>
      <vt:lpstr>PowerPoint Presentation</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Flight Prices Analysis</dc:title>
  <dc:creator>Dave, Ragi J</dc:creator>
  <cp:lastModifiedBy>Mach, An G</cp:lastModifiedBy>
  <cp:revision>1</cp:revision>
  <dcterms:created xsi:type="dcterms:W3CDTF">2023-05-06T22:01:24Z</dcterms:created>
  <dcterms:modified xsi:type="dcterms:W3CDTF">2023-05-10T17:58:09Z</dcterms:modified>
</cp:coreProperties>
</file>